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842" r:id="rId3"/>
    <p:sldId id="258" r:id="rId4"/>
    <p:sldId id="389" r:id="rId5"/>
    <p:sldId id="846" r:id="rId6"/>
    <p:sldId id="393" r:id="rId7"/>
    <p:sldId id="387" r:id="rId8"/>
    <p:sldId id="847" r:id="rId9"/>
    <p:sldId id="844" r:id="rId10"/>
    <p:sldId id="390" r:id="rId11"/>
    <p:sldId id="914" r:id="rId12"/>
    <p:sldId id="850" r:id="rId13"/>
    <p:sldId id="911" r:id="rId14"/>
    <p:sldId id="912" r:id="rId15"/>
    <p:sldId id="913" r:id="rId16"/>
    <p:sldId id="849" r:id="rId17"/>
    <p:sldId id="257" r:id="rId18"/>
    <p:sldId id="916" r:id="rId19"/>
    <p:sldId id="259" r:id="rId20"/>
    <p:sldId id="261" r:id="rId21"/>
    <p:sldId id="262" r:id="rId22"/>
    <p:sldId id="917" r:id="rId23"/>
    <p:sldId id="9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9"/>
    <p:restoredTop sz="94659"/>
  </p:normalViewPr>
  <p:slideViewPr>
    <p:cSldViewPr snapToGrid="0">
      <p:cViewPr varScale="1">
        <p:scale>
          <a:sx n="105" d="100"/>
          <a:sy n="105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15807A8-0E77-C74C-84A4-F60133C6B0E0}" type="datetimeFigureOut">
              <a:rPr lang="en-US" smtClean="0"/>
              <a:pPr/>
              <a:t>1/4/25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9D1D0B-CCB1-3C4E-A163-C824827648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1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both of us – explain that we want to have patients involved in guiding future research.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704C0-DAE5-DF4D-967C-59DCF7B34E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9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A185E-F505-4449-A5F3-6A69F5F754F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1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1D0B-CCB1-3C4E-A163-C824827648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2965" lvl="1" indent="-431165" algn="l">
              <a:lnSpc>
                <a:spcPts val="7999"/>
              </a:lnSpc>
              <a:buFont typeface="Arial"/>
              <a:buChar char="•"/>
            </a:pPr>
            <a:endParaRPr lang="en-US" dirty="0">
              <a:latin typeface="Canva Sans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E8A8-6D19-4731-80CC-460E255100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3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3210" lvl="1">
              <a:lnSpc>
                <a:spcPts val="5243"/>
              </a:lnSpc>
            </a:pPr>
            <a:endParaRPr lang="en-US" b="1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E8A8-6D19-4731-80CC-460E255100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46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E8A8-6D19-4731-80CC-460E255100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42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E8A8-6D19-4731-80CC-460E255100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7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A62B-B38B-6250-9FAE-244A50671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1C668-D1E4-E998-FD07-F3F2B4C0F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D3A5-25D8-3211-0330-319CCF8E8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E7B90-A568-6E25-58AB-F3736A36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D6C3-0FBA-CA10-0B2D-9106EB83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F892-6C93-DFBE-824F-6415F931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6C46A-FD55-646C-0E11-CDA08FC21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DAFD1-304C-1A6E-2A0E-865963B8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02FA4-0B8F-6E2E-8748-1923CA11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09077-B489-75DB-CCDD-1D9FC291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1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336D60-B91F-F0B5-E7FD-8B8271B9E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F1A91-6092-5513-5079-4BCA047C8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925C3-7724-9AE7-9E21-B2FD734C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92AF-2065-2C20-F9BB-2ACB3281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6669E-4EEB-17D7-CF09-255E4660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8237642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972" y="371476"/>
            <a:ext cx="10515600" cy="676275"/>
          </a:xfrm>
        </p:spPr>
        <p:txBody>
          <a:bodyPr lIns="0" tIns="0" rIns="0" bIns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544972" y="1097421"/>
            <a:ext cx="195931" cy="195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59297" y="1097421"/>
            <a:ext cx="195931" cy="1959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173621" y="1097421"/>
            <a:ext cx="195931" cy="1959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0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ECBD-BC60-C0DE-D913-CDF7218E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5CA2-D25C-77D7-63B6-A79C7AC23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4B3AC-3DCA-234A-8733-763953CF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A4205-7901-F9FF-58AE-98D399BF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BE28-E4D4-0538-C8A2-852F73AC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5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E38B-ECAD-9BDE-9D5C-9E9CE520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5406B-8688-C7B2-29CF-16CF3785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8DFA1-CE76-B5F5-4041-2A832A5A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3D758-7588-82D7-1721-C39D117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50AC2-5ABA-D2C8-5D91-B5DC8CC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77E7-A73D-C8B3-43A3-185FD4A6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039-424C-4A4F-B6C4-91C5474C5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FC5A4-54F3-E229-00DD-E354B5B95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06481-9057-C096-961C-F291DA32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DBEC3-C49E-9CB8-819B-CD5F794E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49537-4362-C0E8-D284-A2E28A7B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4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9AC6-F23F-C8D9-3590-F6114C14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DD27A-8F5C-20E1-3EA1-0E0B4C527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02CE7-787A-7CF0-BE86-D231A9EF1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20A86-D245-5A39-319D-4BBBF2FB0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29110-06F9-6D5E-5B4A-965E8DB7D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B9B9A-2638-D7CC-B399-F7A29DE3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CFB1B-232E-BFDB-3630-7EE790D4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1E0E0-CD29-74F6-A3E0-708C30CF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4EF8-5C39-08C2-B77E-C5E7A4F3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8625C-E457-40C2-5A7D-D0135D1A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39EA7-00DA-5DD6-D9EE-2B6EC6E2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32A68-D45D-894A-946C-2D48B237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88DC96-106A-8C6A-917B-FF0F450C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57BB9-0765-F4F0-99FF-E9449EF2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A55CE-AAB5-4D15-A8E1-5051E824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7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1133-CCFF-4485-6724-78AB830B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AA6F-35C0-363F-F18A-602BB136E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7DEAB-A5CC-BCFF-0A03-2637A4285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C2A75-8C65-48F9-7151-EFF79AB6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E399B-B876-0257-AAD0-F0E8D8A7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C506D-DF77-C63C-55B8-9A704E6B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8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9678-DC42-BBC6-9574-DF6104A8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1614E-3BC4-F32C-414E-874A5DA5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F6963-4EAA-4199-F8C6-718DD2813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0C80D-1BE6-8128-A132-C691E199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01F1-955C-884D-A538-8A9E74D11EE4}" type="datetimeFigureOut">
              <a:rPr lang="en-US" smtClean="0"/>
              <a:t>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CDC1-6B1E-237D-AA86-3A99E71A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17297-50CF-FA0C-D652-5E21B81A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2A7-2FB0-C846-BC4D-D130E020C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5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51B2E-0EAA-9669-D212-CC072EB1F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811D7-05BC-1575-430B-9C6D2CDE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8D40A-AD3F-CA6A-6548-F48ABB822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4901F1-955C-884D-A538-8A9E74D11EE4}" type="datetimeFigureOut">
              <a:rPr lang="en-US" smtClean="0"/>
              <a:pPr/>
              <a:t>1/4/25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CB33D-DFD5-8548-8A8C-ABE0F4233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D7412-1A8A-75B0-BAA0-68C0E982A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A71AB2A7-2FB0-C846-BC4D-D130E020CF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cid:82a60577-937d-492f-a8e4-63b68853499e@eurprd05.prod.outlook.com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study.uk/" TargetMode="External"/><Relationship Id="rId2" Type="http://schemas.openxmlformats.org/officeDocument/2006/relationships/hyperlink" Target="http://www.marvelstudy.uk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EAD4-9711-4FEC-14D9-D4519023A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398" y="858677"/>
            <a:ext cx="10856686" cy="1913636"/>
          </a:xfrm>
        </p:spPr>
        <p:txBody>
          <a:bodyPr>
            <a:normAutofit/>
          </a:bodyPr>
          <a:lstStyle/>
          <a:p>
            <a:r>
              <a:rPr lang="en-GB" sz="4000" b="1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Handing over the reins of research to the patients:</a:t>
            </a:r>
            <a:br>
              <a:rPr lang="en-GB" sz="4000" b="1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000" b="1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 journey to 100% </a:t>
            </a:r>
            <a:r>
              <a:rPr lang="en-GB" sz="4000" b="1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patient-led</a:t>
            </a:r>
            <a:r>
              <a:rPr lang="en-GB" sz="4000" b="1" i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research</a:t>
            </a:r>
            <a:endParaRPr lang="en-US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63696-39FD-7BFA-12BF-610B0EEF5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350" y="3314154"/>
            <a:ext cx="9596783" cy="217210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Professor Gwo-tzer Ho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Miss Molly Halligan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CCUK Patient Research Open Day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November 2024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554" y="3695383"/>
            <a:ext cx="1694883" cy="1706550"/>
          </a:xfrm>
          <a:prstGeom prst="rect">
            <a:avLst/>
          </a:prstGeom>
        </p:spPr>
      </p:pic>
      <p:pic>
        <p:nvPicPr>
          <p:cNvPr id="9" name="Picture 8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64AC8E67-9D15-3157-E023-A4C9F428B3F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540" y="4997148"/>
            <a:ext cx="1469300" cy="1668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1217C4F-5DF3-45D8-B76A-9773E9DA1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6" t="34038" r="8877" b="35887"/>
          <a:stretch/>
        </p:blipFill>
        <p:spPr bwMode="auto">
          <a:xfrm>
            <a:off x="9224038" y="5665207"/>
            <a:ext cx="2730380" cy="9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BBFC97E-FD0B-263C-34AA-A3E852086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1" b="-4020"/>
          <a:stretch/>
        </p:blipFill>
        <p:spPr>
          <a:xfrm>
            <a:off x="259443" y="4951431"/>
            <a:ext cx="1694883" cy="17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C26DF8-BBA0-CF9D-3742-338EF5C2E7B1}"/>
              </a:ext>
            </a:extLst>
          </p:cNvPr>
          <p:cNvSpPr txBox="1">
            <a:spLocks/>
          </p:cNvSpPr>
          <p:nvPr/>
        </p:nvSpPr>
        <p:spPr>
          <a:xfrm>
            <a:off x="465733" y="1635763"/>
            <a:ext cx="7884891" cy="3897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Clinician-scientist-led PPI (Good)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Co-production led PPI (Better)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Molly suggested in 2023 - ? Patients on the wheel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Patient-led PPI (Mind-blowing!!)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855788E-6A37-4983-98DA-C1DC6005E200}"/>
              </a:ext>
            </a:extLst>
          </p:cNvPr>
          <p:cNvSpPr txBox="1">
            <a:spLocks/>
          </p:cNvSpPr>
          <p:nvPr/>
        </p:nvSpPr>
        <p:spPr>
          <a:xfrm>
            <a:off x="656244" y="636834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My thoughts of PPI….</a:t>
            </a:r>
          </a:p>
        </p:txBody>
      </p:sp>
      <p:pic>
        <p:nvPicPr>
          <p:cNvPr id="3074" name="Picture 2" descr="Emoticons Emojis, Animated Emoticons, Animated Gif, Smileys, Emoji ...">
            <a:extLst>
              <a:ext uri="{FF2B5EF4-FFF2-40B4-BE49-F238E27FC236}">
                <a16:creationId xmlns:a16="http://schemas.microsoft.com/office/drawing/2014/main" id="{E9D8A001-3F65-4555-8FCA-8023AD6C3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814" y="3979617"/>
            <a:ext cx="1708014" cy="155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DE211-A170-43A7-9E27-29A27B835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175" y="0"/>
            <a:ext cx="13740333" cy="7057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8C9A6-5B82-4F93-BB48-EB1380EBF0DC}"/>
              </a:ext>
            </a:extLst>
          </p:cNvPr>
          <p:cNvSpPr txBox="1"/>
          <p:nvPr/>
        </p:nvSpPr>
        <p:spPr>
          <a:xfrm>
            <a:off x="170512" y="5538508"/>
            <a:ext cx="76839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Conversations with Tricia and Emma: Our journeys in IBD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B02CF-32FA-41FA-B665-A6A8316B4D2E}"/>
              </a:ext>
            </a:extLst>
          </p:cNvPr>
          <p:cNvSpPr txBox="1"/>
          <p:nvPr/>
        </p:nvSpPr>
        <p:spPr>
          <a:xfrm>
            <a:off x="170512" y="6062653"/>
            <a:ext cx="80473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Low hanging fruit for Patient-led Work!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Content 100% developed by our 2 CCUK Research Champions</a:t>
            </a:r>
          </a:p>
        </p:txBody>
      </p:sp>
    </p:spTree>
    <p:extLst>
      <p:ext uri="{BB962C8B-B14F-4D97-AF65-F5344CB8AC3E}">
        <p14:creationId xmlns:p14="http://schemas.microsoft.com/office/powerpoint/2010/main" val="164815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FE02A-E969-4A0E-BF6D-DC31E6A64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1323681"/>
            <a:ext cx="8468907" cy="42106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53B17A-BD62-40E2-8B46-6A04C0528293}"/>
              </a:ext>
            </a:extLst>
          </p:cNvPr>
          <p:cNvSpPr txBox="1">
            <a:spLocks/>
          </p:cNvSpPr>
          <p:nvPr/>
        </p:nvSpPr>
        <p:spPr>
          <a:xfrm>
            <a:off x="656243" y="340998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Last year (2023) – 1700 patients from UK took part in our survey!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B8E39-40C3-4614-8A17-F6971AE26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14" y="5045557"/>
            <a:ext cx="1277628" cy="1398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E2D90-91E9-4F0F-839F-3340857B61DE}"/>
              </a:ext>
            </a:extLst>
          </p:cNvPr>
          <p:cNvSpPr txBox="1"/>
          <p:nvPr/>
        </p:nvSpPr>
        <p:spPr>
          <a:xfrm>
            <a:off x="235934" y="6444232"/>
            <a:ext cx="1128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Rebecca Hall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27794DE-01CD-4AE5-9DC5-AA8C97F0EE7D}"/>
              </a:ext>
            </a:extLst>
          </p:cNvPr>
          <p:cNvSpPr txBox="1">
            <a:spLocks/>
          </p:cNvSpPr>
          <p:nvPr/>
        </p:nvSpPr>
        <p:spPr>
          <a:xfrm>
            <a:off x="1746738" y="5827374"/>
            <a:ext cx="8583716" cy="7997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Calibri" panose="020F0502020204030204" pitchFamily="34" charset="0"/>
              </a:rPr>
              <a:t>We wanted to build the scientific platform to </a:t>
            </a:r>
          </a:p>
          <a:p>
            <a:pPr algn="ctr"/>
            <a:r>
              <a:rPr lang="en-GB" sz="2400" b="1" dirty="0">
                <a:latin typeface="Calibri" panose="020F0502020204030204" pitchFamily="34" charset="0"/>
              </a:rPr>
              <a:t>understand fatigue associated with IBD</a:t>
            </a:r>
          </a:p>
        </p:txBody>
      </p:sp>
    </p:spTree>
    <p:extLst>
      <p:ext uri="{BB962C8B-B14F-4D97-AF65-F5344CB8AC3E}">
        <p14:creationId xmlns:p14="http://schemas.microsoft.com/office/powerpoint/2010/main" val="365843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91A48C4-5A9E-4605-9EF9-F271587E1A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671" y="2142434"/>
          <a:ext cx="4855597" cy="471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4073495" imgH="3956652" progId="Prism10.Document">
                  <p:embed/>
                </p:oleObj>
              </mc:Choice>
              <mc:Fallback>
                <p:oleObj name="Prism 10" r:id="rId2" imgW="4073495" imgH="3956652" progId="Prism10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91A48C4-5A9E-4605-9EF9-F271587E1A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4671" y="2142434"/>
                        <a:ext cx="4855597" cy="4715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CB0001D-54F9-4EF0-8DE0-5D4015AF7D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659" y="2067339"/>
          <a:ext cx="5934247" cy="405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4222951" imgH="2883033" progId="Prism10.Document">
                  <p:embed/>
                </p:oleObj>
              </mc:Choice>
              <mc:Fallback>
                <p:oleObj name="Prism 10" r:id="rId4" imgW="4222951" imgH="2883033" progId="Prism10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CB0001D-54F9-4EF0-8DE0-5D4015AF7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7659" y="2067339"/>
                        <a:ext cx="5934247" cy="405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AB21D21-0C87-418B-83DA-E2B55F3E640B}"/>
              </a:ext>
            </a:extLst>
          </p:cNvPr>
          <p:cNvSpPr txBox="1">
            <a:spLocks/>
          </p:cNvSpPr>
          <p:nvPr/>
        </p:nvSpPr>
        <p:spPr bwMode="auto">
          <a:xfrm>
            <a:off x="1547853" y="371776"/>
            <a:ext cx="8960323" cy="11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altLang="en-US" sz="2667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quality of life and fatigue despite medical therapy:</a:t>
            </a:r>
          </a:p>
          <a:p>
            <a:pPr eaLnBrk="1" hangingPunct="1"/>
            <a:r>
              <a:rPr lang="en-GB" alt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predict IBD-associated fatigue?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5C8B3-9DDE-4468-A037-15F525A4A409}"/>
              </a:ext>
            </a:extLst>
          </p:cNvPr>
          <p:cNvSpPr txBox="1">
            <a:spLocks/>
          </p:cNvSpPr>
          <p:nvPr/>
        </p:nvSpPr>
        <p:spPr>
          <a:xfrm>
            <a:off x="4356974" y="6130931"/>
            <a:ext cx="7750802" cy="486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/>
              </a:rPr>
              <a:t>Full paper almost ready, and will be accessible to patients!</a:t>
            </a:r>
          </a:p>
        </p:txBody>
      </p:sp>
    </p:spTree>
    <p:extLst>
      <p:ext uri="{BB962C8B-B14F-4D97-AF65-F5344CB8AC3E}">
        <p14:creationId xmlns:p14="http://schemas.microsoft.com/office/powerpoint/2010/main" val="955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CDE19-6F80-4B10-9138-16DD04D3C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5" y="1520187"/>
            <a:ext cx="7659169" cy="45154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82CD86-09BC-48A9-923E-80EE7FDC4AE5}"/>
              </a:ext>
            </a:extLst>
          </p:cNvPr>
          <p:cNvSpPr txBox="1">
            <a:spLocks/>
          </p:cNvSpPr>
          <p:nvPr/>
        </p:nvSpPr>
        <p:spPr bwMode="auto">
          <a:xfrm>
            <a:off x="1615837" y="241738"/>
            <a:ext cx="8960323" cy="11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alt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have different perspectives….from say, clinicians!</a:t>
            </a:r>
          </a:p>
        </p:txBody>
      </p:sp>
    </p:spTree>
    <p:extLst>
      <p:ext uri="{BB962C8B-B14F-4D97-AF65-F5344CB8AC3E}">
        <p14:creationId xmlns:p14="http://schemas.microsoft.com/office/powerpoint/2010/main" val="195092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FFED-8BE5-4789-AB85-D2876D13C5FB}"/>
              </a:ext>
            </a:extLst>
          </p:cNvPr>
          <p:cNvSpPr txBox="1">
            <a:spLocks/>
          </p:cNvSpPr>
          <p:nvPr/>
        </p:nvSpPr>
        <p:spPr bwMode="auto">
          <a:xfrm>
            <a:off x="1547853" y="371776"/>
            <a:ext cx="8960323" cy="11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alt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section where ‘you, the patients, convey your views, insights and experiences…’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2213F-5F3B-49D2-903F-64BD935D5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853" y="2014802"/>
            <a:ext cx="9102943" cy="145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150A8-CFC1-4A4E-941F-4F7CF9F9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099" y="3775209"/>
            <a:ext cx="7887801" cy="17337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F28066-DF14-49B8-86B1-837F5497AED1}"/>
              </a:ext>
            </a:extLst>
          </p:cNvPr>
          <p:cNvSpPr txBox="1">
            <a:spLocks/>
          </p:cNvSpPr>
          <p:nvPr/>
        </p:nvSpPr>
        <p:spPr bwMode="auto">
          <a:xfrm>
            <a:off x="1547852" y="5696811"/>
            <a:ext cx="8960323" cy="11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altLang="en-US" sz="26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‘Dear Molly, can you help us here?’</a:t>
            </a:r>
          </a:p>
        </p:txBody>
      </p:sp>
    </p:spTree>
    <p:extLst>
      <p:ext uri="{BB962C8B-B14F-4D97-AF65-F5344CB8AC3E}">
        <p14:creationId xmlns:p14="http://schemas.microsoft.com/office/powerpoint/2010/main" val="12310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C26DF8-BBA0-CF9D-3742-338EF5C2E7B1}"/>
              </a:ext>
            </a:extLst>
          </p:cNvPr>
          <p:cNvSpPr txBox="1">
            <a:spLocks/>
          </p:cNvSpPr>
          <p:nvPr/>
        </p:nvSpPr>
        <p:spPr>
          <a:xfrm>
            <a:off x="465733" y="1635763"/>
            <a:ext cx="10264696" cy="43195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These messages should not be in vain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Patients’ views should be represented by patients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Can we trust them?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Can we hand over the reins?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855788E-6A37-4983-98DA-C1DC6005E200}"/>
              </a:ext>
            </a:extLst>
          </p:cNvPr>
          <p:cNvSpPr txBox="1">
            <a:spLocks/>
          </p:cNvSpPr>
          <p:nvPr/>
        </p:nvSpPr>
        <p:spPr>
          <a:xfrm>
            <a:off x="656244" y="636834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Close to 500 detailed comments and my thoughts….</a:t>
            </a:r>
          </a:p>
        </p:txBody>
      </p:sp>
      <p:pic>
        <p:nvPicPr>
          <p:cNvPr id="5" name="Picture 2" descr="🫣 Face With Peeking Eye Emoji | Eyes emoji, Emoji stickers iphone, Ios ...">
            <a:extLst>
              <a:ext uri="{FF2B5EF4-FFF2-40B4-BE49-F238E27FC236}">
                <a16:creationId xmlns:a16="http://schemas.microsoft.com/office/drawing/2014/main" id="{57438AEC-4BB0-43E1-9252-8CD880237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7508" y="4479745"/>
            <a:ext cx="1418492" cy="14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2431126"/>
            <a:ext cx="2374115" cy="2743200"/>
          </a:xfrm>
          <a:custGeom>
            <a:avLst/>
            <a:gdLst/>
            <a:ahLst/>
            <a:cxnLst/>
            <a:rect l="l" t="t" r="r" b="b"/>
            <a:pathLst>
              <a:path w="3561172" h="4114800">
                <a:moveTo>
                  <a:pt x="0" y="0"/>
                </a:moveTo>
                <a:lnTo>
                  <a:pt x="3561172" y="0"/>
                </a:lnTo>
                <a:lnTo>
                  <a:pt x="3561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>
            <a:off x="6430906" y="6105825"/>
            <a:ext cx="2359462" cy="132751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3" y="0"/>
                </a:lnTo>
                <a:lnTo>
                  <a:pt x="3539193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>
            <a:off x="10203970" y="-697021"/>
            <a:ext cx="4876800" cy="2411169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TextBox 5"/>
          <p:cNvSpPr txBox="1"/>
          <p:nvPr/>
        </p:nvSpPr>
        <p:spPr>
          <a:xfrm>
            <a:off x="3486072" y="1342926"/>
            <a:ext cx="5219857" cy="90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00" b="1" dirty="0">
                <a:solidFill>
                  <a:srgbClr val="593EA1"/>
                </a:solidFill>
                <a:latin typeface="Bubblebody Neue Bold"/>
                <a:sym typeface="Bubblebody Neue Bold"/>
              </a:rPr>
              <a:t>Taking the Reins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486072" y="2541072"/>
            <a:ext cx="7492370" cy="26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310" lvl="1" indent="-287655">
              <a:lnSpc>
                <a:spcPts val="5333"/>
              </a:lnSpc>
              <a:buFont typeface="Arial"/>
              <a:buChar char="•"/>
            </a:pPr>
            <a:r>
              <a:rPr lang="en-US" sz="26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New type of PPI work for our group</a:t>
            </a:r>
            <a:endParaRPr lang="en-US" sz="2650" dirty="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75310" lvl="1" indent="-287655">
              <a:lnSpc>
                <a:spcPts val="5333"/>
              </a:lnSpc>
              <a:buFont typeface="Arial"/>
              <a:buChar char="•"/>
            </a:pPr>
            <a:r>
              <a:rPr lang="en-US" sz="26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Public Patient Involvement (PPI) group</a:t>
            </a:r>
            <a:endParaRPr lang="en-US" sz="2650" dirty="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75310" lvl="1" indent="-287655">
              <a:lnSpc>
                <a:spcPts val="5333"/>
              </a:lnSpc>
              <a:buFont typeface="Arial"/>
              <a:buChar char="•"/>
            </a:pPr>
            <a:r>
              <a:rPr lang="en-US" sz="2650" dirty="0">
                <a:solidFill>
                  <a:srgbClr val="000000"/>
                </a:solidFill>
                <a:latin typeface="Canva Sans"/>
                <a:ea typeface="Canva Sans"/>
                <a:cs typeface="Canva Sans"/>
              </a:rPr>
              <a:t>Contributing our own experiences</a:t>
            </a:r>
          </a:p>
          <a:p>
            <a:pPr marL="575310" lvl="1" indent="-287655">
              <a:lnSpc>
                <a:spcPts val="5333"/>
              </a:lnSpc>
              <a:buFont typeface="Arial"/>
              <a:buChar char="•"/>
            </a:pPr>
            <a:r>
              <a:rPr lang="en-US" sz="2650" dirty="0">
                <a:solidFill>
                  <a:srgbClr val="000000"/>
                </a:solidFill>
                <a:latin typeface="Canva Sans"/>
                <a:ea typeface="Canva Sans"/>
                <a:cs typeface="Canva Sans"/>
              </a:rPr>
              <a:t>Ensuring all of our voices were heard</a:t>
            </a:r>
          </a:p>
        </p:txBody>
      </p:sp>
      <p:sp>
        <p:nvSpPr>
          <p:cNvPr id="7" name="Freeform 7"/>
          <p:cNvSpPr/>
          <p:nvPr/>
        </p:nvSpPr>
        <p:spPr>
          <a:xfrm>
            <a:off x="-2556986" y="4927276"/>
            <a:ext cx="3648293" cy="2044525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7"/>
                </a:lnTo>
                <a:lnTo>
                  <a:pt x="0" y="30667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3359" y="502969"/>
            <a:ext cx="8423998" cy="915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00" b="1" dirty="0">
                <a:solidFill>
                  <a:srgbClr val="593EA1"/>
                </a:solidFill>
                <a:latin typeface="Bubblebody Neue Bold"/>
                <a:ea typeface="Bubblebody Neue Bold"/>
                <a:cs typeface="Bubblebody Neue Bold"/>
              </a:rPr>
              <a:t>What did we want to learn?</a:t>
            </a:r>
            <a:endParaRPr lang="en-US" sz="5334" b="1" dirty="0">
              <a:solidFill>
                <a:srgbClr val="593EA1"/>
              </a:solidFill>
              <a:latin typeface="Bubblebody Neue Bold"/>
              <a:ea typeface="Bubblebody Neue Bold"/>
              <a:cs typeface="Bubblebody Neue Bold"/>
              <a:sym typeface="Bubblebody Neue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916270" y="6105825"/>
            <a:ext cx="2359462" cy="132751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TextBox 4"/>
          <p:cNvSpPr txBox="1"/>
          <p:nvPr/>
        </p:nvSpPr>
        <p:spPr>
          <a:xfrm>
            <a:off x="802136" y="1938993"/>
            <a:ext cx="10400823" cy="371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2005" lvl="1" indent="-514350">
              <a:buAutoNum type="arabicPeriod"/>
            </a:pP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What are the </a:t>
            </a:r>
            <a:r>
              <a:rPr lang="en-US" sz="2650" b="1" dirty="0">
                <a:solidFill>
                  <a:srgbClr val="000000"/>
                </a:solidFill>
                <a:latin typeface="Canva Sans"/>
                <a:sym typeface="Canva Sans"/>
              </a:rPr>
              <a:t>priorities</a:t>
            </a: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 around research and wellbeing from the perspective of survey respondents and the PPI group?</a:t>
            </a:r>
            <a:endParaRPr lang="en-US"/>
          </a:p>
          <a:p>
            <a:pPr marL="802005" lvl="1" indent="-514350">
              <a:buAutoNum type="arabicPeriod"/>
            </a:pPr>
            <a:endParaRPr lang="en-US" sz="2650" dirty="0">
              <a:solidFill>
                <a:srgbClr val="000000"/>
              </a:solidFill>
              <a:latin typeface="Canva Sans"/>
              <a:sym typeface="Canva Sans"/>
            </a:endParaRPr>
          </a:p>
          <a:p>
            <a:pPr marL="802005" lvl="1" indent="-514350">
              <a:buAutoNum type="arabicPeriod"/>
            </a:pP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How do patients </a:t>
            </a:r>
            <a:r>
              <a:rPr lang="en-US" sz="2650" b="1" dirty="0" err="1">
                <a:solidFill>
                  <a:srgbClr val="000000"/>
                </a:solidFill>
                <a:latin typeface="Canva Sans"/>
                <a:sym typeface="Canva Sans"/>
              </a:rPr>
              <a:t>analyse</a:t>
            </a:r>
            <a:r>
              <a:rPr lang="en-US" sz="2650" b="1" dirty="0">
                <a:solidFill>
                  <a:srgbClr val="000000"/>
                </a:solidFill>
                <a:latin typeface="Canva Sans"/>
                <a:sym typeface="Canva Sans"/>
              </a:rPr>
              <a:t>, present and communicate </a:t>
            </a: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patient reported concerns of wellbeing and experience with IBD?</a:t>
            </a:r>
            <a:endParaRPr lang="en-US" sz="2650" dirty="0">
              <a:solidFill>
                <a:srgbClr val="000000"/>
              </a:solidFill>
              <a:latin typeface="Canva Sans"/>
            </a:endParaRPr>
          </a:p>
          <a:p>
            <a:pPr marL="802005" lvl="1" indent="-514350">
              <a:buAutoNum type="arabicPeriod"/>
            </a:pPr>
            <a:endParaRPr lang="en-US" sz="2650" dirty="0">
              <a:solidFill>
                <a:srgbClr val="000000"/>
              </a:solidFill>
              <a:latin typeface="Canva Sans"/>
              <a:sym typeface="Canva Sans"/>
            </a:endParaRPr>
          </a:p>
          <a:p>
            <a:pPr marL="802005" lvl="1" indent="-514350">
              <a:buAutoNum type="arabicPeriod"/>
            </a:pP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How do we make this process more</a:t>
            </a:r>
            <a:r>
              <a:rPr lang="en-US" sz="2650" b="1" dirty="0">
                <a:solidFill>
                  <a:srgbClr val="000000"/>
                </a:solidFill>
                <a:latin typeface="Canva Sans"/>
                <a:sym typeface="Canva Sans"/>
              </a:rPr>
              <a:t> </a:t>
            </a:r>
            <a:r>
              <a:rPr lang="en-US" sz="2650" b="1" dirty="0">
                <a:latin typeface="Canva Sans"/>
                <a:sym typeface="Canva Sans"/>
              </a:rPr>
              <a:t>transferrable</a:t>
            </a:r>
            <a:r>
              <a:rPr lang="en-US" sz="2650" dirty="0">
                <a:solidFill>
                  <a:srgbClr val="000000"/>
                </a:solidFill>
                <a:latin typeface="Canva Sans"/>
                <a:sym typeface="Canva Sans"/>
              </a:rPr>
              <a:t> for future projects (specifically, how to make this appealing to clinical researchers)?</a:t>
            </a:r>
            <a:endParaRPr lang="en-US" sz="2650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936"/>
              </a:lnSpc>
            </a:pPr>
            <a:endParaRPr lang="en-US" sz="2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03970" y="-697021"/>
            <a:ext cx="4876800" cy="2411169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6"/>
          <p:cNvSpPr/>
          <p:nvPr/>
        </p:nvSpPr>
        <p:spPr>
          <a:xfrm>
            <a:off x="-1971809" y="-330377"/>
            <a:ext cx="3648293" cy="2044525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1166" y="1975602"/>
            <a:ext cx="3339361" cy="3339361"/>
            <a:chOff x="0" y="0"/>
            <a:chExt cx="1319254" cy="13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254" cy="1319254"/>
            </a:xfrm>
            <a:custGeom>
              <a:avLst/>
              <a:gdLst/>
              <a:ahLst/>
              <a:cxnLst/>
              <a:rect l="l" t="t" r="r" b="b"/>
              <a:pathLst>
                <a:path w="1319254" h="1319254">
                  <a:moveTo>
                    <a:pt x="92735" y="0"/>
                  </a:moveTo>
                  <a:lnTo>
                    <a:pt x="1226518" y="0"/>
                  </a:lnTo>
                  <a:cubicBezTo>
                    <a:pt x="1277735" y="0"/>
                    <a:pt x="1319254" y="41519"/>
                    <a:pt x="1319254" y="92735"/>
                  </a:cubicBezTo>
                  <a:lnTo>
                    <a:pt x="1319254" y="1226518"/>
                  </a:lnTo>
                  <a:cubicBezTo>
                    <a:pt x="1319254" y="1251113"/>
                    <a:pt x="1309483" y="1274701"/>
                    <a:pt x="1292092" y="1292092"/>
                  </a:cubicBezTo>
                  <a:cubicBezTo>
                    <a:pt x="1274701" y="1309483"/>
                    <a:pt x="1251113" y="1319254"/>
                    <a:pt x="1226518" y="1319254"/>
                  </a:cubicBezTo>
                  <a:lnTo>
                    <a:pt x="92735" y="1319254"/>
                  </a:lnTo>
                  <a:cubicBezTo>
                    <a:pt x="68140" y="1319254"/>
                    <a:pt x="44553" y="1309483"/>
                    <a:pt x="27162" y="1292092"/>
                  </a:cubicBezTo>
                  <a:cubicBezTo>
                    <a:pt x="9770" y="1274701"/>
                    <a:pt x="0" y="1251113"/>
                    <a:pt x="0" y="1226518"/>
                  </a:cubicBezTo>
                  <a:lnTo>
                    <a:pt x="0" y="92735"/>
                  </a:lnTo>
                  <a:cubicBezTo>
                    <a:pt x="0" y="68140"/>
                    <a:pt x="9770" y="44553"/>
                    <a:pt x="27162" y="27162"/>
                  </a:cubicBezTo>
                  <a:cubicBezTo>
                    <a:pt x="44553" y="9770"/>
                    <a:pt x="68140" y="0"/>
                    <a:pt x="92735" y="0"/>
                  </a:cubicBezTo>
                  <a:close/>
                </a:path>
              </a:pathLst>
            </a:custGeom>
            <a:solidFill>
              <a:srgbClr val="593EA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19254" cy="1357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41508" y="1879161"/>
            <a:ext cx="3419011" cy="3435801"/>
            <a:chOff x="-31467" y="-38100"/>
            <a:chExt cx="1350721" cy="1357354"/>
          </a:xfrm>
        </p:grpSpPr>
        <p:sp>
          <p:nvSpPr>
            <p:cNvPr id="6" name="Freeform 6"/>
            <p:cNvSpPr/>
            <p:nvPr/>
          </p:nvSpPr>
          <p:spPr>
            <a:xfrm>
              <a:off x="-31467" y="-5575"/>
              <a:ext cx="1319254" cy="1319254"/>
            </a:xfrm>
            <a:custGeom>
              <a:avLst/>
              <a:gdLst/>
              <a:ahLst/>
              <a:cxnLst/>
              <a:rect l="l" t="t" r="r" b="b"/>
              <a:pathLst>
                <a:path w="1319254" h="1319254">
                  <a:moveTo>
                    <a:pt x="92735" y="0"/>
                  </a:moveTo>
                  <a:lnTo>
                    <a:pt x="1226518" y="0"/>
                  </a:lnTo>
                  <a:cubicBezTo>
                    <a:pt x="1277735" y="0"/>
                    <a:pt x="1319254" y="41519"/>
                    <a:pt x="1319254" y="92735"/>
                  </a:cubicBezTo>
                  <a:lnTo>
                    <a:pt x="1319254" y="1226518"/>
                  </a:lnTo>
                  <a:cubicBezTo>
                    <a:pt x="1319254" y="1251113"/>
                    <a:pt x="1309483" y="1274701"/>
                    <a:pt x="1292092" y="1292092"/>
                  </a:cubicBezTo>
                  <a:cubicBezTo>
                    <a:pt x="1274701" y="1309483"/>
                    <a:pt x="1251113" y="1319254"/>
                    <a:pt x="1226518" y="1319254"/>
                  </a:cubicBezTo>
                  <a:lnTo>
                    <a:pt x="92735" y="1319254"/>
                  </a:lnTo>
                  <a:cubicBezTo>
                    <a:pt x="68140" y="1319254"/>
                    <a:pt x="44553" y="1309483"/>
                    <a:pt x="27162" y="1292092"/>
                  </a:cubicBezTo>
                  <a:cubicBezTo>
                    <a:pt x="9770" y="1274701"/>
                    <a:pt x="0" y="1251113"/>
                    <a:pt x="0" y="1226518"/>
                  </a:cubicBezTo>
                  <a:lnTo>
                    <a:pt x="0" y="92735"/>
                  </a:lnTo>
                  <a:cubicBezTo>
                    <a:pt x="0" y="68140"/>
                    <a:pt x="9770" y="44553"/>
                    <a:pt x="27162" y="27162"/>
                  </a:cubicBezTo>
                  <a:cubicBezTo>
                    <a:pt x="44553" y="9770"/>
                    <a:pt x="68140" y="0"/>
                    <a:pt x="92735" y="0"/>
                  </a:cubicBezTo>
                  <a:close/>
                </a:path>
              </a:pathLst>
            </a:custGeom>
            <a:solidFill>
              <a:srgbClr val="FFFDF9"/>
            </a:solidFill>
            <a:ln w="38100" cap="rnd">
              <a:solidFill>
                <a:srgbClr val="593EA1"/>
              </a:solidFill>
              <a:prstDash val="solid"/>
              <a:round/>
            </a:ln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19254" cy="1357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22476" y="3309723"/>
            <a:ext cx="2552343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593EA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Meetings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66840" y="1975602"/>
            <a:ext cx="3339361" cy="3339361"/>
            <a:chOff x="0" y="0"/>
            <a:chExt cx="1319254" cy="13192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9254" cy="1319254"/>
            </a:xfrm>
            <a:custGeom>
              <a:avLst/>
              <a:gdLst/>
              <a:ahLst/>
              <a:cxnLst/>
              <a:rect l="l" t="t" r="r" b="b"/>
              <a:pathLst>
                <a:path w="1319254" h="1319254">
                  <a:moveTo>
                    <a:pt x="92735" y="0"/>
                  </a:moveTo>
                  <a:lnTo>
                    <a:pt x="1226518" y="0"/>
                  </a:lnTo>
                  <a:cubicBezTo>
                    <a:pt x="1277735" y="0"/>
                    <a:pt x="1319254" y="41519"/>
                    <a:pt x="1319254" y="92735"/>
                  </a:cubicBezTo>
                  <a:lnTo>
                    <a:pt x="1319254" y="1226518"/>
                  </a:lnTo>
                  <a:cubicBezTo>
                    <a:pt x="1319254" y="1251113"/>
                    <a:pt x="1309483" y="1274701"/>
                    <a:pt x="1292092" y="1292092"/>
                  </a:cubicBezTo>
                  <a:cubicBezTo>
                    <a:pt x="1274701" y="1309483"/>
                    <a:pt x="1251113" y="1319254"/>
                    <a:pt x="1226518" y="1319254"/>
                  </a:cubicBezTo>
                  <a:lnTo>
                    <a:pt x="92735" y="1319254"/>
                  </a:lnTo>
                  <a:cubicBezTo>
                    <a:pt x="68140" y="1319254"/>
                    <a:pt x="44553" y="1309483"/>
                    <a:pt x="27162" y="1292092"/>
                  </a:cubicBezTo>
                  <a:cubicBezTo>
                    <a:pt x="9770" y="1274701"/>
                    <a:pt x="0" y="1251113"/>
                    <a:pt x="0" y="1226518"/>
                  </a:cubicBezTo>
                  <a:lnTo>
                    <a:pt x="0" y="92735"/>
                  </a:lnTo>
                  <a:cubicBezTo>
                    <a:pt x="0" y="68140"/>
                    <a:pt x="9770" y="44553"/>
                    <a:pt x="27162" y="27162"/>
                  </a:cubicBezTo>
                  <a:cubicBezTo>
                    <a:pt x="44553" y="9770"/>
                    <a:pt x="68140" y="0"/>
                    <a:pt x="92735" y="0"/>
                  </a:cubicBezTo>
                  <a:close/>
                </a:path>
              </a:pathLst>
            </a:custGeom>
            <a:solidFill>
              <a:srgbClr val="593EA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19254" cy="1357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29938" y="3265194"/>
            <a:ext cx="2608099" cy="67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chemeClr val="bg1"/>
                </a:solidFill>
                <a:latin typeface="Canva Sans"/>
                <a:sym typeface="Canva Sans"/>
              </a:rPr>
              <a:t>Writing</a:t>
            </a:r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2243435" y="546100"/>
            <a:ext cx="7705131" cy="90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00" b="1" dirty="0">
                <a:solidFill>
                  <a:srgbClr val="593EA1"/>
                </a:solidFill>
                <a:latin typeface="Bubblebody Neue Bold"/>
                <a:sym typeface="Bubblebody Neue Bold"/>
              </a:rPr>
              <a:t>What did we do?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894412" y="3305645"/>
            <a:ext cx="3077506" cy="662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29"/>
              </a:lnSpc>
            </a:pPr>
            <a:r>
              <a:rPr lang="en-US" sz="3950" dirty="0">
                <a:solidFill>
                  <a:schemeClr val="bg1"/>
                </a:solidFill>
                <a:latin typeface="Canva Sans"/>
              </a:rPr>
              <a:t> Priority Areas</a:t>
            </a:r>
          </a:p>
        </p:txBody>
      </p:sp>
      <p:sp>
        <p:nvSpPr>
          <p:cNvPr id="17" name="Freeform 17"/>
          <p:cNvSpPr/>
          <p:nvPr/>
        </p:nvSpPr>
        <p:spPr>
          <a:xfrm rot="-5820136">
            <a:off x="10606335" y="-593311"/>
            <a:ext cx="2398563" cy="27432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8" name="Freeform 18"/>
          <p:cNvSpPr/>
          <p:nvPr/>
        </p:nvSpPr>
        <p:spPr>
          <a:xfrm flipH="1">
            <a:off x="-1824146" y="-243974"/>
            <a:ext cx="3648293" cy="2044525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43">
            <a:extLst>
              <a:ext uri="{FF2B5EF4-FFF2-40B4-BE49-F238E27FC236}">
                <a16:creationId xmlns:a16="http://schemas.microsoft.com/office/drawing/2014/main" id="{63AA496E-7191-4EC2-BDBE-A32D60628F5A}"/>
              </a:ext>
            </a:extLst>
          </p:cNvPr>
          <p:cNvGrpSpPr/>
          <p:nvPr/>
        </p:nvGrpSpPr>
        <p:grpSpPr>
          <a:xfrm>
            <a:off x="3924119" y="1399453"/>
            <a:ext cx="4343764" cy="4323527"/>
            <a:chOff x="3843548" y="1694849"/>
            <a:chExt cx="4343764" cy="4323527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E931267-BB5F-4711-B44D-059B92ABCB4B}"/>
                </a:ext>
              </a:extLst>
            </p:cNvPr>
            <p:cNvSpPr/>
            <p:nvPr/>
          </p:nvSpPr>
          <p:spPr>
            <a:xfrm>
              <a:off x="4233478" y="1879150"/>
              <a:ext cx="3744686" cy="3744686"/>
            </a:xfrm>
            <a:prstGeom prst="ellipse">
              <a:avLst/>
            </a:prstGeom>
            <a:pattFill prst="wd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A030C9-B287-4B3A-948A-6F20353DBEA7}"/>
                </a:ext>
              </a:extLst>
            </p:cNvPr>
            <p:cNvGrpSpPr/>
            <p:nvPr/>
          </p:nvGrpSpPr>
          <p:grpSpPr>
            <a:xfrm>
              <a:off x="3843548" y="1883759"/>
              <a:ext cx="4132792" cy="4134617"/>
              <a:chOff x="4140702" y="1859281"/>
              <a:chExt cx="4132792" cy="4134617"/>
            </a:xfrm>
          </p:grpSpPr>
          <p:sp>
            <p:nvSpPr>
              <p:cNvPr id="170" name="Partial Circle 10">
                <a:extLst>
                  <a:ext uri="{FF2B5EF4-FFF2-40B4-BE49-F238E27FC236}">
                    <a16:creationId xmlns:a16="http://schemas.microsoft.com/office/drawing/2014/main" id="{94C33F94-9906-4006-968A-7FFFCD1F5339}"/>
                  </a:ext>
                </a:extLst>
              </p:cNvPr>
              <p:cNvSpPr/>
              <p:nvPr/>
            </p:nvSpPr>
            <p:spPr>
              <a:xfrm rot="16200000" flipH="1">
                <a:off x="4138877" y="4122832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6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Partial Circle 11">
                <a:extLst>
                  <a:ext uri="{FF2B5EF4-FFF2-40B4-BE49-F238E27FC236}">
                    <a16:creationId xmlns:a16="http://schemas.microsoft.com/office/drawing/2014/main" id="{BA4E531A-6046-4189-B19B-F70E1CE1C0C6}"/>
                  </a:ext>
                </a:extLst>
              </p:cNvPr>
              <p:cNvSpPr/>
              <p:nvPr/>
            </p:nvSpPr>
            <p:spPr>
              <a:xfrm flipH="1">
                <a:off x="5080121" y="1859281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19052"/>
                  <a:gd name="connsiteY0" fmla="*/ 0 h 1965959"/>
                  <a:gd name="connsiteX1" fmla="*/ 1319052 w 1319052"/>
                  <a:gd name="connsiteY1" fmla="*/ 544244 h 1965959"/>
                  <a:gd name="connsiteX2" fmla="*/ 89813 w 1319052"/>
                  <a:gd name="connsiteY2" fmla="*/ 1965959 h 196595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Partial Circle 12">
                <a:extLst>
                  <a:ext uri="{FF2B5EF4-FFF2-40B4-BE49-F238E27FC236}">
                    <a16:creationId xmlns:a16="http://schemas.microsoft.com/office/drawing/2014/main" id="{851A19E3-8177-47EA-AA35-AFC94FE351E3}"/>
                  </a:ext>
                </a:extLst>
              </p:cNvPr>
              <p:cNvSpPr/>
              <p:nvPr/>
            </p:nvSpPr>
            <p:spPr>
              <a:xfrm rot="13500000" flipH="1">
                <a:off x="5075714" y="5062250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5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Partial Circle 13">
                <a:extLst>
                  <a:ext uri="{FF2B5EF4-FFF2-40B4-BE49-F238E27FC236}">
                    <a16:creationId xmlns:a16="http://schemas.microsoft.com/office/drawing/2014/main" id="{2BA4A5D3-4E43-44F9-B98B-D6991D1884F6}"/>
                  </a:ext>
                </a:extLst>
              </p:cNvPr>
              <p:cNvSpPr/>
              <p:nvPr/>
            </p:nvSpPr>
            <p:spPr>
              <a:xfrm rot="18900000" flipH="1">
                <a:off x="4140702" y="2796118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3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Partial Circle 14">
                <a:extLst>
                  <a:ext uri="{FF2B5EF4-FFF2-40B4-BE49-F238E27FC236}">
                    <a16:creationId xmlns:a16="http://schemas.microsoft.com/office/drawing/2014/main" id="{19D466BE-57F1-4E7A-8C19-9795643F4798}"/>
                  </a:ext>
                </a:extLst>
              </p:cNvPr>
              <p:cNvSpPr/>
              <p:nvPr/>
            </p:nvSpPr>
            <p:spPr>
              <a:xfrm rot="5400000">
                <a:off x="7341289" y="4122831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19052"/>
                  <a:gd name="connsiteY0" fmla="*/ 0 h 1965959"/>
                  <a:gd name="connsiteX1" fmla="*/ 1319052 w 1319052"/>
                  <a:gd name="connsiteY1" fmla="*/ 544244 h 1965959"/>
                  <a:gd name="connsiteX2" fmla="*/ 89813 w 1319052"/>
                  <a:gd name="connsiteY2" fmla="*/ 1965959 h 196595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3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Partial Circle 15">
                <a:extLst>
                  <a:ext uri="{FF2B5EF4-FFF2-40B4-BE49-F238E27FC236}">
                    <a16:creationId xmlns:a16="http://schemas.microsoft.com/office/drawing/2014/main" id="{D1933BDD-05AB-47D5-AE90-8E281B3E2E3E}"/>
                  </a:ext>
                </a:extLst>
              </p:cNvPr>
              <p:cNvSpPr/>
              <p:nvPr/>
            </p:nvSpPr>
            <p:spPr>
              <a:xfrm>
                <a:off x="6402427" y="1859281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Partial Circle 16">
                <a:extLst>
                  <a:ext uri="{FF2B5EF4-FFF2-40B4-BE49-F238E27FC236}">
                    <a16:creationId xmlns:a16="http://schemas.microsoft.com/office/drawing/2014/main" id="{6078B40B-46AE-452D-A910-2771D40B7D8B}"/>
                  </a:ext>
                </a:extLst>
              </p:cNvPr>
              <p:cNvSpPr/>
              <p:nvPr/>
            </p:nvSpPr>
            <p:spPr>
              <a:xfrm rot="8100000">
                <a:off x="6406834" y="5062250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Partial Circle 17">
                <a:extLst>
                  <a:ext uri="{FF2B5EF4-FFF2-40B4-BE49-F238E27FC236}">
                    <a16:creationId xmlns:a16="http://schemas.microsoft.com/office/drawing/2014/main" id="{93C83794-E0BB-4149-9487-FEB497B88FCF}"/>
                  </a:ext>
                </a:extLst>
              </p:cNvPr>
              <p:cNvSpPr/>
              <p:nvPr/>
            </p:nvSpPr>
            <p:spPr>
              <a:xfrm rot="2700000">
                <a:off x="7341846" y="2796118"/>
                <a:ext cx="1319052" cy="544244"/>
              </a:xfrm>
              <a:custGeom>
                <a:avLst/>
                <a:gdLst>
                  <a:gd name="connsiteX0" fmla="*/ 1876147 w 3749040"/>
                  <a:gd name="connsiteY0" fmla="*/ 1 h 3749040"/>
                  <a:gd name="connsiteX1" fmla="*/ 3195199 w 3749040"/>
                  <a:gd name="connsiteY1" fmla="*/ 544245 h 3749040"/>
                  <a:gd name="connsiteX2" fmla="*/ 1874520 w 3749040"/>
                  <a:gd name="connsiteY2" fmla="*/ 1874520 h 3749040"/>
                  <a:gd name="connsiteX3" fmla="*/ 1876147 w 3749040"/>
                  <a:gd name="connsiteY3" fmla="*/ 1 h 3749040"/>
                  <a:gd name="connsiteX0" fmla="*/ 0 w 1320679"/>
                  <a:gd name="connsiteY0" fmla="*/ 1874519 h 1965959"/>
                  <a:gd name="connsiteX1" fmla="*/ 1627 w 1320679"/>
                  <a:gd name="connsiteY1" fmla="*/ 0 h 1965959"/>
                  <a:gd name="connsiteX2" fmla="*/ 1320679 w 1320679"/>
                  <a:gd name="connsiteY2" fmla="*/ 544244 h 1965959"/>
                  <a:gd name="connsiteX3" fmla="*/ 91440 w 1320679"/>
                  <a:gd name="connsiteY3" fmla="*/ 1965959 h 1965959"/>
                  <a:gd name="connsiteX0" fmla="*/ 0 w 1320679"/>
                  <a:gd name="connsiteY0" fmla="*/ 1874519 h 1874519"/>
                  <a:gd name="connsiteX1" fmla="*/ 1627 w 1320679"/>
                  <a:gd name="connsiteY1" fmla="*/ 0 h 1874519"/>
                  <a:gd name="connsiteX2" fmla="*/ 1320679 w 1320679"/>
                  <a:gd name="connsiteY2" fmla="*/ 544244 h 1874519"/>
                  <a:gd name="connsiteX0" fmla="*/ 0 w 1319052"/>
                  <a:gd name="connsiteY0" fmla="*/ 0 h 544244"/>
                  <a:gd name="connsiteX1" fmla="*/ 1319052 w 1319052"/>
                  <a:gd name="connsiteY1" fmla="*/ 544244 h 54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9052" h="544244">
                    <a:moveTo>
                      <a:pt x="0" y="0"/>
                    </a:moveTo>
                    <a:cubicBezTo>
                      <a:pt x="494239" y="429"/>
                      <a:pt x="968309" y="196031"/>
                      <a:pt x="1319052" y="544244"/>
                    </a:cubicBezTo>
                  </a:path>
                </a:pathLst>
              </a:custGeom>
              <a:noFill/>
              <a:ln w="76200" cap="sq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AE28DE-016C-4B52-A752-23A3581BC9CE}"/>
                </a:ext>
              </a:extLst>
            </p:cNvPr>
            <p:cNvSpPr/>
            <p:nvPr/>
          </p:nvSpPr>
          <p:spPr>
            <a:xfrm>
              <a:off x="4941757" y="2598738"/>
              <a:ext cx="2308486" cy="23084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GUT RESEARCH UNIT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264C4B9-26CE-48B2-AFBB-29EDD4D6B63A}"/>
                </a:ext>
              </a:extLst>
            </p:cNvPr>
            <p:cNvSpPr/>
            <p:nvPr/>
          </p:nvSpPr>
          <p:spPr>
            <a:xfrm>
              <a:off x="4004688" y="2722745"/>
              <a:ext cx="662074" cy="6620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E11FA52-0DAA-4D58-81E5-95FB9592F29D}"/>
                </a:ext>
              </a:extLst>
            </p:cNvPr>
            <p:cNvSpPr/>
            <p:nvPr/>
          </p:nvSpPr>
          <p:spPr>
            <a:xfrm>
              <a:off x="4004688" y="4231517"/>
              <a:ext cx="662074" cy="66207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56F7C22F-17C4-45FE-84B6-8E5FC19D0076}"/>
                </a:ext>
              </a:extLst>
            </p:cNvPr>
            <p:cNvGrpSpPr/>
            <p:nvPr/>
          </p:nvGrpSpPr>
          <p:grpSpPr>
            <a:xfrm>
              <a:off x="5059355" y="1694849"/>
              <a:ext cx="662074" cy="662074"/>
              <a:chOff x="5059355" y="1694849"/>
              <a:chExt cx="662074" cy="662074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F08E61E-67D4-4DC8-8E39-5D8EE1CA3F97}"/>
                  </a:ext>
                </a:extLst>
              </p:cNvPr>
              <p:cNvSpPr/>
              <p:nvPr/>
            </p:nvSpPr>
            <p:spPr>
              <a:xfrm>
                <a:off x="5059355" y="1694849"/>
                <a:ext cx="662074" cy="66207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AutoShape 82">
                <a:extLst>
                  <a:ext uri="{FF2B5EF4-FFF2-40B4-BE49-F238E27FC236}">
                    <a16:creationId xmlns:a16="http://schemas.microsoft.com/office/drawing/2014/main" id="{18B714E9-6023-4B24-8E32-68BA7EF3B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192" y="2122123"/>
                <a:ext cx="29005" cy="2900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7A410C2E-BE09-41CD-8502-1AE8BC0B1A42}"/>
                </a:ext>
              </a:extLst>
            </p:cNvPr>
            <p:cNvGrpSpPr/>
            <p:nvPr/>
          </p:nvGrpSpPr>
          <p:grpSpPr>
            <a:xfrm>
              <a:off x="7525238" y="4142066"/>
              <a:ext cx="662074" cy="662074"/>
              <a:chOff x="7525238" y="4142066"/>
              <a:chExt cx="662074" cy="662074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3AAC7D1-6C85-41E6-8705-CF9D3E9DEC8C}"/>
                  </a:ext>
                </a:extLst>
              </p:cNvPr>
              <p:cNvSpPr/>
              <p:nvPr/>
            </p:nvSpPr>
            <p:spPr>
              <a:xfrm>
                <a:off x="7525238" y="4142066"/>
                <a:ext cx="662074" cy="66207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9AE1CD3-767B-45F0-8CC6-3BF6263BB221}"/>
                  </a:ext>
                </a:extLst>
              </p:cNvPr>
              <p:cNvGrpSpPr/>
              <p:nvPr/>
            </p:nvGrpSpPr>
            <p:grpSpPr>
              <a:xfrm>
                <a:off x="7702025" y="4338113"/>
                <a:ext cx="308500" cy="270005"/>
                <a:chOff x="2569485" y="4937447"/>
                <a:chExt cx="464344" cy="406400"/>
              </a:xfrm>
              <a:solidFill>
                <a:schemeClr val="bg1"/>
              </a:solidFill>
            </p:grpSpPr>
            <p:sp>
              <p:nvSpPr>
                <p:cNvPr id="195" name="AutoShape 103">
                  <a:extLst>
                    <a:ext uri="{FF2B5EF4-FFF2-40B4-BE49-F238E27FC236}">
                      <a16:creationId xmlns:a16="http://schemas.microsoft.com/office/drawing/2014/main" id="{3B4168E4-B55E-4B80-A1C4-20676E2DA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2510" y="5009678"/>
                  <a:ext cx="166688" cy="1095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660" y="0"/>
                      </a:moveTo>
                      <a:cubicBezTo>
                        <a:pt x="9461" y="0"/>
                        <a:pt x="0" y="9233"/>
                        <a:pt x="0" y="20160"/>
                      </a:cubicBezTo>
                      <a:cubicBezTo>
                        <a:pt x="0" y="20954"/>
                        <a:pt x="420" y="21600"/>
                        <a:pt x="939" y="21600"/>
                      </a:cubicBezTo>
                      <a:cubicBezTo>
                        <a:pt x="1457" y="21600"/>
                        <a:pt x="1878" y="20954"/>
                        <a:pt x="1878" y="20160"/>
                      </a:cubicBezTo>
                      <a:cubicBezTo>
                        <a:pt x="1878" y="10956"/>
                        <a:pt x="10655" y="2880"/>
                        <a:pt x="20660" y="2880"/>
                      </a:cubicBezTo>
                      <a:cubicBezTo>
                        <a:pt x="21179" y="2880"/>
                        <a:pt x="21600" y="2234"/>
                        <a:pt x="21600" y="1440"/>
                      </a:cubicBezTo>
                      <a:cubicBezTo>
                        <a:pt x="21600" y="645"/>
                        <a:pt x="21179" y="0"/>
                        <a:pt x="206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196" name="AutoShape 104">
                  <a:extLst>
                    <a:ext uri="{FF2B5EF4-FFF2-40B4-BE49-F238E27FC236}">
                      <a16:creationId xmlns:a16="http://schemas.microsoft.com/office/drawing/2014/main" id="{E0F486BB-94C9-4BB7-BD9F-02388D6A64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9485" y="4937447"/>
                  <a:ext cx="464344" cy="4064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6971"/>
                      </a:moveTo>
                      <a:cubicBezTo>
                        <a:pt x="10181" y="16971"/>
                        <a:pt x="9546" y="16918"/>
                        <a:pt x="8912" y="16811"/>
                      </a:cubicBezTo>
                      <a:cubicBezTo>
                        <a:pt x="8847" y="16800"/>
                        <a:pt x="8781" y="16794"/>
                        <a:pt x="8716" y="16794"/>
                      </a:cubicBezTo>
                      <a:cubicBezTo>
                        <a:pt x="8315" y="16794"/>
                        <a:pt x="7931" y="16999"/>
                        <a:pt x="7673" y="17359"/>
                      </a:cubicBezTo>
                      <a:cubicBezTo>
                        <a:pt x="7384" y="17761"/>
                        <a:pt x="6563" y="18657"/>
                        <a:pt x="5591" y="19318"/>
                      </a:cubicBezTo>
                      <a:cubicBezTo>
                        <a:pt x="5854" y="18628"/>
                        <a:pt x="6060" y="17853"/>
                        <a:pt x="6074" y="17056"/>
                      </a:cubicBezTo>
                      <a:cubicBezTo>
                        <a:pt x="6078" y="17006"/>
                        <a:pt x="6080" y="16956"/>
                        <a:pt x="6080" y="16914"/>
                      </a:cubicBezTo>
                      <a:cubicBezTo>
                        <a:pt x="6080" y="16334"/>
                        <a:pt x="5796" y="15803"/>
                        <a:pt x="5344" y="15540"/>
                      </a:cubicBezTo>
                      <a:cubicBezTo>
                        <a:pt x="2843" y="14080"/>
                        <a:pt x="1349" y="11731"/>
                        <a:pt x="1349" y="9257"/>
                      </a:cubicBezTo>
                      <a:cubicBezTo>
                        <a:pt x="1349" y="5003"/>
                        <a:pt x="5588" y="1542"/>
                        <a:pt x="10800" y="1542"/>
                      </a:cubicBezTo>
                      <a:cubicBezTo>
                        <a:pt x="16011" y="1542"/>
                        <a:pt x="20249" y="5003"/>
                        <a:pt x="20249" y="9257"/>
                      </a:cubicBezTo>
                      <a:cubicBezTo>
                        <a:pt x="20249" y="13510"/>
                        <a:pt x="16011" y="16971"/>
                        <a:pt x="10800" y="16971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4144"/>
                        <a:pt x="0" y="9257"/>
                      </a:cubicBezTo>
                      <a:cubicBezTo>
                        <a:pt x="0" y="12440"/>
                        <a:pt x="1875" y="15248"/>
                        <a:pt x="4730" y="16914"/>
                      </a:cubicBezTo>
                      <a:cubicBezTo>
                        <a:pt x="4730" y="16935"/>
                        <a:pt x="4724" y="16949"/>
                        <a:pt x="4724" y="16971"/>
                      </a:cubicBezTo>
                      <a:cubicBezTo>
                        <a:pt x="4724" y="18354"/>
                        <a:pt x="3821" y="19843"/>
                        <a:pt x="3423" y="20625"/>
                      </a:cubicBezTo>
                      <a:lnTo>
                        <a:pt x="3425" y="20625"/>
                      </a:lnTo>
                      <a:cubicBezTo>
                        <a:pt x="3393" y="20709"/>
                        <a:pt x="3374" y="20802"/>
                        <a:pt x="3374" y="20900"/>
                      </a:cubicBezTo>
                      <a:cubicBezTo>
                        <a:pt x="3374" y="21287"/>
                        <a:pt x="3648" y="21600"/>
                        <a:pt x="3986" y="21600"/>
                      </a:cubicBezTo>
                      <a:cubicBezTo>
                        <a:pt x="4049" y="21600"/>
                        <a:pt x="4161" y="21580"/>
                        <a:pt x="4158" y="21590"/>
                      </a:cubicBezTo>
                      <a:cubicBezTo>
                        <a:pt x="6268" y="21195"/>
                        <a:pt x="8255" y="18979"/>
                        <a:pt x="8716" y="18338"/>
                      </a:cubicBezTo>
                      <a:cubicBezTo>
                        <a:pt x="9391" y="18451"/>
                        <a:pt x="10086" y="18514"/>
                        <a:pt x="10800" y="18514"/>
                      </a:cubicBezTo>
                      <a:cubicBezTo>
                        <a:pt x="16764" y="18514"/>
                        <a:pt x="21600" y="14369"/>
                        <a:pt x="21600" y="9257"/>
                      </a:cubicBezTo>
                      <a:cubicBezTo>
                        <a:pt x="21600" y="414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30E8B6A-A846-4F85-B585-019A1FDDAF7E}"/>
                </a:ext>
              </a:extLst>
            </p:cNvPr>
            <p:cNvGrpSpPr/>
            <p:nvPr/>
          </p:nvGrpSpPr>
          <p:grpSpPr>
            <a:xfrm>
              <a:off x="5059355" y="5134525"/>
              <a:ext cx="662074" cy="662074"/>
              <a:chOff x="5059355" y="5134525"/>
              <a:chExt cx="662074" cy="662074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37298D8E-B2F9-4582-864B-CC913F175B68}"/>
                  </a:ext>
                </a:extLst>
              </p:cNvPr>
              <p:cNvSpPr/>
              <p:nvPr/>
            </p:nvSpPr>
            <p:spPr>
              <a:xfrm>
                <a:off x="5059355" y="5134525"/>
                <a:ext cx="662074" cy="66207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B0AE493-6C83-4647-8198-1F1657D5B71C}"/>
                  </a:ext>
                </a:extLst>
              </p:cNvPr>
              <p:cNvGrpSpPr/>
              <p:nvPr/>
            </p:nvGrpSpPr>
            <p:grpSpPr>
              <a:xfrm>
                <a:off x="5235890" y="5320805"/>
                <a:ext cx="309027" cy="289514"/>
                <a:chOff x="5368132" y="3540125"/>
                <a:chExt cx="465138" cy="435769"/>
              </a:xfrm>
              <a:solidFill>
                <a:schemeClr val="bg1"/>
              </a:solidFill>
            </p:grpSpPr>
            <p:sp>
              <p:nvSpPr>
                <p:cNvPr id="198" name="AutoShape 110">
                  <a:extLst>
                    <a:ext uri="{FF2B5EF4-FFF2-40B4-BE49-F238E27FC236}">
                      <a16:creationId xmlns:a16="http://schemas.microsoft.com/office/drawing/2014/main" id="{206EB0AA-8251-4985-B4AC-226E05CCC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869" y="3598069"/>
                  <a:ext cx="347663" cy="2325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699" y="20255"/>
                      </a:moveTo>
                      <a:lnTo>
                        <a:pt x="899" y="20255"/>
                      </a:lnTo>
                      <a:lnTo>
                        <a:pt x="899" y="1350"/>
                      </a:lnTo>
                      <a:lnTo>
                        <a:pt x="20699" y="1350"/>
                      </a:lnTo>
                      <a:cubicBezTo>
                        <a:pt x="20699" y="1350"/>
                        <a:pt x="20699" y="20255"/>
                        <a:pt x="20699" y="20255"/>
                      </a:cubicBezTo>
                      <a:close/>
                      <a:moveTo>
                        <a:pt x="20699" y="0"/>
                      </a:moveTo>
                      <a:lnTo>
                        <a:pt x="899" y="5"/>
                      </a:lnTo>
                      <a:cubicBezTo>
                        <a:pt x="402" y="5"/>
                        <a:pt x="0" y="603"/>
                        <a:pt x="0" y="1350"/>
                      </a:cubicBezTo>
                      <a:lnTo>
                        <a:pt x="0" y="20249"/>
                      </a:lnTo>
                      <a:cubicBezTo>
                        <a:pt x="0" y="20996"/>
                        <a:pt x="402" y="21599"/>
                        <a:pt x="899" y="21599"/>
                      </a:cubicBezTo>
                      <a:lnTo>
                        <a:pt x="20699" y="21599"/>
                      </a:lnTo>
                      <a:cubicBezTo>
                        <a:pt x="21197" y="21599"/>
                        <a:pt x="21600" y="20996"/>
                        <a:pt x="21600" y="20249"/>
                      </a:cubicBezTo>
                      <a:lnTo>
                        <a:pt x="21600" y="1350"/>
                      </a:lnTo>
                      <a:cubicBezTo>
                        <a:pt x="21600" y="603"/>
                        <a:pt x="21197" y="0"/>
                        <a:pt x="206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199" name="AutoShape 111">
                  <a:extLst>
                    <a:ext uri="{FF2B5EF4-FFF2-40B4-BE49-F238E27FC236}">
                      <a16:creationId xmlns:a16="http://schemas.microsoft.com/office/drawing/2014/main" id="{F9E523C3-2B57-44B8-95D5-09698F320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8132" y="3540125"/>
                  <a:ext cx="465138" cy="4357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49" y="16562"/>
                      </a:moveTo>
                      <a:cubicBezTo>
                        <a:pt x="20249" y="16959"/>
                        <a:pt x="19946" y="17282"/>
                        <a:pt x="19575" y="17282"/>
                      </a:cubicBezTo>
                      <a:lnTo>
                        <a:pt x="13499" y="17282"/>
                      </a:lnTo>
                      <a:lnTo>
                        <a:pt x="8099" y="17282"/>
                      </a:lnTo>
                      <a:lnTo>
                        <a:pt x="2024" y="17282"/>
                      </a:lnTo>
                      <a:cubicBezTo>
                        <a:pt x="1651" y="17282"/>
                        <a:pt x="1349" y="16959"/>
                        <a:pt x="1349" y="16562"/>
                      </a:cubicBezTo>
                      <a:lnTo>
                        <a:pt x="1349" y="2160"/>
                      </a:lnTo>
                      <a:cubicBezTo>
                        <a:pt x="1349" y="1762"/>
                        <a:pt x="1651" y="1440"/>
                        <a:pt x="2024" y="1440"/>
                      </a:cubicBezTo>
                      <a:lnTo>
                        <a:pt x="19575" y="1440"/>
                      </a:lnTo>
                      <a:cubicBezTo>
                        <a:pt x="19946" y="1440"/>
                        <a:pt x="20249" y="1762"/>
                        <a:pt x="20249" y="2160"/>
                      </a:cubicBezTo>
                      <a:cubicBezTo>
                        <a:pt x="20249" y="2160"/>
                        <a:pt x="20249" y="16562"/>
                        <a:pt x="20249" y="16562"/>
                      </a:cubicBezTo>
                      <a:close/>
                      <a:moveTo>
                        <a:pt x="19575" y="0"/>
                      </a:moveTo>
                      <a:lnTo>
                        <a:pt x="2024" y="0"/>
                      </a:lnTo>
                      <a:cubicBezTo>
                        <a:pt x="905" y="0"/>
                        <a:pt x="0" y="966"/>
                        <a:pt x="0" y="2160"/>
                      </a:cubicBezTo>
                      <a:lnTo>
                        <a:pt x="0" y="16562"/>
                      </a:lnTo>
                      <a:cubicBezTo>
                        <a:pt x="0" y="17753"/>
                        <a:pt x="903" y="18718"/>
                        <a:pt x="2018" y="18721"/>
                      </a:cubicBezTo>
                      <a:lnTo>
                        <a:pt x="8774" y="18721"/>
                      </a:lnTo>
                      <a:lnTo>
                        <a:pt x="8774" y="19597"/>
                      </a:lnTo>
                      <a:lnTo>
                        <a:pt x="4561" y="20181"/>
                      </a:lnTo>
                      <a:cubicBezTo>
                        <a:pt x="4260" y="20262"/>
                        <a:pt x="4049" y="20549"/>
                        <a:pt x="4049" y="20879"/>
                      </a:cubicBezTo>
                      <a:cubicBezTo>
                        <a:pt x="4049" y="21277"/>
                        <a:pt x="4351" y="21599"/>
                        <a:pt x="4724" y="21599"/>
                      </a:cubicBezTo>
                      <a:lnTo>
                        <a:pt x="16874" y="21599"/>
                      </a:lnTo>
                      <a:cubicBezTo>
                        <a:pt x="17248" y="21599"/>
                        <a:pt x="17549" y="21277"/>
                        <a:pt x="17549" y="20879"/>
                      </a:cubicBezTo>
                      <a:cubicBezTo>
                        <a:pt x="17549" y="20549"/>
                        <a:pt x="17339" y="20262"/>
                        <a:pt x="17038" y="20181"/>
                      </a:cubicBezTo>
                      <a:lnTo>
                        <a:pt x="12824" y="19597"/>
                      </a:lnTo>
                      <a:lnTo>
                        <a:pt x="12824" y="18721"/>
                      </a:lnTo>
                      <a:lnTo>
                        <a:pt x="19581" y="18721"/>
                      </a:lnTo>
                      <a:cubicBezTo>
                        <a:pt x="20696" y="18718"/>
                        <a:pt x="21600" y="17753"/>
                        <a:pt x="21600" y="16562"/>
                      </a:cubicBezTo>
                      <a:lnTo>
                        <a:pt x="21600" y="2160"/>
                      </a:lnTo>
                      <a:cubicBezTo>
                        <a:pt x="21600" y="966"/>
                        <a:pt x="20692" y="0"/>
                        <a:pt x="19575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AD12AA2-D18C-48EA-8064-5957EDA3554F}"/>
                </a:ext>
              </a:extLst>
            </p:cNvPr>
            <p:cNvSpPr/>
            <p:nvPr/>
          </p:nvSpPr>
          <p:spPr>
            <a:xfrm>
              <a:off x="6456057" y="5134525"/>
              <a:ext cx="662074" cy="66207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</a:endParaRPr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A02B4BF-3D86-4C11-9C86-ECC79588E73B}"/>
                </a:ext>
              </a:extLst>
            </p:cNvPr>
            <p:cNvGrpSpPr/>
            <p:nvPr/>
          </p:nvGrpSpPr>
          <p:grpSpPr>
            <a:xfrm>
              <a:off x="7525238" y="2722745"/>
              <a:ext cx="662074" cy="662074"/>
              <a:chOff x="7525238" y="2722745"/>
              <a:chExt cx="662074" cy="662074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25B6304-DEDC-4C57-ACD8-62840F705E7D}"/>
                  </a:ext>
                </a:extLst>
              </p:cNvPr>
              <p:cNvSpPr/>
              <p:nvPr/>
            </p:nvSpPr>
            <p:spPr>
              <a:xfrm>
                <a:off x="7525238" y="2722745"/>
                <a:ext cx="662074" cy="6620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374DFFA4-8354-448B-8E57-3F1366A94311}"/>
                  </a:ext>
                </a:extLst>
              </p:cNvPr>
              <p:cNvGrpSpPr/>
              <p:nvPr/>
            </p:nvGrpSpPr>
            <p:grpSpPr>
              <a:xfrm>
                <a:off x="7750277" y="2899268"/>
                <a:ext cx="211996" cy="309028"/>
                <a:chOff x="3582988" y="3510757"/>
                <a:chExt cx="319088" cy="465138"/>
              </a:xfrm>
              <a:solidFill>
                <a:schemeClr val="bg1"/>
              </a:solidFill>
            </p:grpSpPr>
            <p:sp>
              <p:nvSpPr>
                <p:cNvPr id="202" name="AutoShape 113">
                  <a:extLst>
                    <a:ext uri="{FF2B5EF4-FFF2-40B4-BE49-F238E27FC236}">
                      <a16:creationId xmlns:a16="http://schemas.microsoft.com/office/drawing/2014/main" id="{1BDF82AA-EF8B-48DE-A6E7-C20B9D9B7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2988" y="3510757"/>
                  <a:ext cx="319088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5386" y="14175"/>
                      </a:moveTo>
                      <a:lnTo>
                        <a:pt x="6223" y="14175"/>
                      </a:lnTo>
                      <a:cubicBezTo>
                        <a:pt x="5734" y="13446"/>
                        <a:pt x="5147" y="12716"/>
                        <a:pt x="4568" y="12003"/>
                      </a:cubicBezTo>
                      <a:cubicBezTo>
                        <a:pt x="3287" y="10427"/>
                        <a:pt x="1963" y="8797"/>
                        <a:pt x="1963" y="7425"/>
                      </a:cubicBezTo>
                      <a:cubicBezTo>
                        <a:pt x="1963" y="4075"/>
                        <a:pt x="5927" y="1350"/>
                        <a:pt x="10800" y="1350"/>
                      </a:cubicBezTo>
                      <a:cubicBezTo>
                        <a:pt x="15672" y="1350"/>
                        <a:pt x="19636" y="4075"/>
                        <a:pt x="19636" y="7425"/>
                      </a:cubicBezTo>
                      <a:cubicBezTo>
                        <a:pt x="19636" y="8787"/>
                        <a:pt x="18312" y="10425"/>
                        <a:pt x="17029" y="12011"/>
                      </a:cubicBezTo>
                      <a:cubicBezTo>
                        <a:pt x="16455" y="12723"/>
                        <a:pt x="15873" y="13449"/>
                        <a:pt x="15386" y="14175"/>
                      </a:cubicBezTo>
                      <a:moveTo>
                        <a:pt x="10800" y="20249"/>
                      </a:moveTo>
                      <a:cubicBezTo>
                        <a:pt x="9805" y="20249"/>
                        <a:pt x="9347" y="20171"/>
                        <a:pt x="8839" y="19406"/>
                      </a:cubicBezTo>
                      <a:lnTo>
                        <a:pt x="13000" y="19048"/>
                      </a:lnTo>
                      <a:cubicBezTo>
                        <a:pt x="12398" y="20164"/>
                        <a:pt x="11959" y="20249"/>
                        <a:pt x="10800" y="20249"/>
                      </a:cubicBezTo>
                      <a:moveTo>
                        <a:pt x="7595" y="16813"/>
                      </a:moveTo>
                      <a:cubicBezTo>
                        <a:pt x="7417" y="16407"/>
                        <a:pt x="7215" y="15978"/>
                        <a:pt x="6991" y="15525"/>
                      </a:cubicBezTo>
                      <a:lnTo>
                        <a:pt x="14616" y="15525"/>
                      </a:lnTo>
                      <a:cubicBezTo>
                        <a:pt x="14496" y="15767"/>
                        <a:pt x="14375" y="16010"/>
                        <a:pt x="14270" y="16239"/>
                      </a:cubicBezTo>
                      <a:cubicBezTo>
                        <a:pt x="14270" y="16239"/>
                        <a:pt x="7595" y="16813"/>
                        <a:pt x="7595" y="16813"/>
                      </a:cubicBezTo>
                      <a:close/>
                      <a:moveTo>
                        <a:pt x="13345" y="18343"/>
                      </a:moveTo>
                      <a:lnTo>
                        <a:pt x="8476" y="18762"/>
                      </a:lnTo>
                      <a:cubicBezTo>
                        <a:pt x="8303" y="18416"/>
                        <a:pt x="8116" y="18011"/>
                        <a:pt x="7890" y="17483"/>
                      </a:cubicBezTo>
                      <a:cubicBezTo>
                        <a:pt x="7887" y="17477"/>
                        <a:pt x="7883" y="17469"/>
                        <a:pt x="7881" y="17462"/>
                      </a:cubicBezTo>
                      <a:lnTo>
                        <a:pt x="13957" y="16941"/>
                      </a:lnTo>
                      <a:cubicBezTo>
                        <a:pt x="13871" y="17140"/>
                        <a:pt x="13778" y="17350"/>
                        <a:pt x="13698" y="17537"/>
                      </a:cubicBezTo>
                      <a:cubicBezTo>
                        <a:pt x="13569" y="17841"/>
                        <a:pt x="13453" y="18104"/>
                        <a:pt x="13345" y="18343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3324"/>
                        <a:pt x="0" y="7425"/>
                      </a:cubicBezTo>
                      <a:cubicBezTo>
                        <a:pt x="0" y="10146"/>
                        <a:pt x="3621" y="13029"/>
                        <a:pt x="4939" y="15562"/>
                      </a:cubicBezTo>
                      <a:cubicBezTo>
                        <a:pt x="6906" y="19339"/>
                        <a:pt x="6688" y="21599"/>
                        <a:pt x="10800" y="21599"/>
                      </a:cubicBezTo>
                      <a:cubicBezTo>
                        <a:pt x="14972" y="21599"/>
                        <a:pt x="14692" y="19349"/>
                        <a:pt x="16660" y="15577"/>
                      </a:cubicBezTo>
                      <a:cubicBezTo>
                        <a:pt x="17983" y="13039"/>
                        <a:pt x="21600" y="10124"/>
                        <a:pt x="21600" y="7425"/>
                      </a:cubicBezTo>
                      <a:cubicBezTo>
                        <a:pt x="21600" y="332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203" name="AutoShape 114">
                  <a:extLst>
                    <a:ext uri="{FF2B5EF4-FFF2-40B4-BE49-F238E27FC236}">
                      <a16:creationId xmlns:a16="http://schemas.microsoft.com/office/drawing/2014/main" id="{C72270C6-05F3-461A-BC3D-C760276CFF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5219" y="3583782"/>
                  <a:ext cx="94456" cy="9445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938" y="0"/>
                      </a:moveTo>
                      <a:cubicBezTo>
                        <a:pt x="8943" y="0"/>
                        <a:pt x="0" y="8942"/>
                        <a:pt x="0" y="19938"/>
                      </a:cubicBezTo>
                      <a:cubicBezTo>
                        <a:pt x="0" y="20855"/>
                        <a:pt x="743" y="21600"/>
                        <a:pt x="1661" y="21600"/>
                      </a:cubicBezTo>
                      <a:cubicBezTo>
                        <a:pt x="2579" y="21600"/>
                        <a:pt x="3323" y="20855"/>
                        <a:pt x="3323" y="19938"/>
                      </a:cubicBezTo>
                      <a:cubicBezTo>
                        <a:pt x="3323" y="10777"/>
                        <a:pt x="10777" y="3323"/>
                        <a:pt x="19938" y="3323"/>
                      </a:cubicBezTo>
                      <a:cubicBezTo>
                        <a:pt x="20856" y="3323"/>
                        <a:pt x="21600" y="2578"/>
                        <a:pt x="21600" y="1661"/>
                      </a:cubicBezTo>
                      <a:cubicBezTo>
                        <a:pt x="21600" y="744"/>
                        <a:pt x="20856" y="0"/>
                        <a:pt x="19938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1" tIns="19051" rIns="19051" bIns="19051" anchor="ctr"/>
                <a:lstStyle/>
                <a:p>
                  <a:pPr algn="ctr" defTabSz="228594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FB12580-5756-44A0-88BA-37C9471E0ACF}"/>
                </a:ext>
              </a:extLst>
            </p:cNvPr>
            <p:cNvSpPr/>
            <p:nvPr/>
          </p:nvSpPr>
          <p:spPr>
            <a:xfrm>
              <a:off x="6456057" y="1694849"/>
              <a:ext cx="662074" cy="6620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B63234C9-4A56-4687-AAB4-FC378F3898FC}"/>
              </a:ext>
            </a:extLst>
          </p:cNvPr>
          <p:cNvSpPr txBox="1"/>
          <p:nvPr/>
        </p:nvSpPr>
        <p:spPr>
          <a:xfrm>
            <a:off x="8699540" y="5138834"/>
            <a:ext cx="2945922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Novel Tissue Repair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1EC32D5-CAA2-4500-B548-277CC385A127}"/>
              </a:ext>
            </a:extLst>
          </p:cNvPr>
          <p:cNvSpPr txBox="1"/>
          <p:nvPr/>
        </p:nvSpPr>
        <p:spPr>
          <a:xfrm>
            <a:off x="8699938" y="5535380"/>
            <a:ext cx="343873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Human Intestinal Organoids in IBD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Improving Mitochondrial Function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Blocking Host ‘Danger Signals’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Macrophage-monocytes in the Inflamed Gut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Immunometabolism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0ADB887-C2D4-4C1F-8DFE-F8C61D61488D}"/>
              </a:ext>
            </a:extLst>
          </p:cNvPr>
          <p:cNvSpPr txBox="1"/>
          <p:nvPr/>
        </p:nvSpPr>
        <p:spPr>
          <a:xfrm>
            <a:off x="9122690" y="2440021"/>
            <a:ext cx="3110092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Biomarker &amp; Technologies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35C1FEF-2DAF-42D6-808B-19348991F6CE}"/>
              </a:ext>
            </a:extLst>
          </p:cNvPr>
          <p:cNvSpPr txBox="1"/>
          <p:nvPr/>
        </p:nvSpPr>
        <p:spPr>
          <a:xfrm>
            <a:off x="8611703" y="2809353"/>
            <a:ext cx="360600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Mitochondrial DAMPs: Host Danger signals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IBD Sense: Molecular probes in IBD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FATE-CD: Tracking and imaging fibrosis in CD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Multi-protein profiling using PEA-technology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48826561-CA4F-4C0E-BE9F-48FB095932C8}"/>
              </a:ext>
            </a:extLst>
          </p:cNvPr>
          <p:cNvSpPr txBox="1"/>
          <p:nvPr/>
        </p:nvSpPr>
        <p:spPr>
          <a:xfrm>
            <a:off x="8896169" y="904452"/>
            <a:ext cx="324250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Scottish Translational Gut Research Network (STAR)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60CD5EB-C117-4E84-AE19-71CDC412A556}"/>
              </a:ext>
            </a:extLst>
          </p:cNvPr>
          <p:cNvSpPr txBox="1"/>
          <p:nvPr/>
        </p:nvSpPr>
        <p:spPr>
          <a:xfrm>
            <a:off x="9128073" y="1508790"/>
            <a:ext cx="273709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Glasgow, Edinburgh and Dundee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5 collaborative STAR projects  in Scotland (2019-present)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556CBCC-FFAF-4072-82DA-F0039F420E51}"/>
              </a:ext>
            </a:extLst>
          </p:cNvPr>
          <p:cNvSpPr txBox="1"/>
          <p:nvPr/>
        </p:nvSpPr>
        <p:spPr>
          <a:xfrm>
            <a:off x="0" y="1432367"/>
            <a:ext cx="3524923" cy="400110"/>
          </a:xfrm>
          <a:prstGeom prst="rect">
            <a:avLst/>
          </a:prstGeom>
          <a:noFill/>
        </p:spPr>
        <p:txBody>
          <a:bodyPr wrap="square" lIns="121920" tIns="60960" rIns="121920" bIns="60960" rtlCol="0" anchor="b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Investigator-led Clinical Trials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8C575D7-4126-4754-9EA5-49DFA7AEE021}"/>
              </a:ext>
            </a:extLst>
          </p:cNvPr>
          <p:cNvSpPr txBox="1"/>
          <p:nvPr/>
        </p:nvSpPr>
        <p:spPr>
          <a:xfrm>
            <a:off x="32524" y="1850001"/>
            <a:ext cx="332937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MARVEL &amp; MiniMARVEL RCT in UC</a:t>
            </a:r>
          </a:p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BIOPIC in Crohn’s disease</a:t>
            </a:r>
          </a:p>
          <a:p>
            <a:pPr algn="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rPr>
              <a:t>FATE-CD in Crohn’s disease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91898F-9FF2-49F2-89D8-115D444CD4D9}"/>
              </a:ext>
            </a:extLst>
          </p:cNvPr>
          <p:cNvCxnSpPr>
            <a:cxnSpLocks/>
          </p:cNvCxnSpPr>
          <p:nvPr/>
        </p:nvCxnSpPr>
        <p:spPr>
          <a:xfrm flipH="1" flipV="1">
            <a:off x="7331715" y="1607829"/>
            <a:ext cx="1737360" cy="1"/>
          </a:xfrm>
          <a:prstGeom prst="straightConnector1">
            <a:avLst/>
          </a:prstGeom>
          <a:ln w="25400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169A0B1-B240-490A-A200-C66E7CD692C8}"/>
              </a:ext>
            </a:extLst>
          </p:cNvPr>
          <p:cNvCxnSpPr>
            <a:cxnSpLocks/>
          </p:cNvCxnSpPr>
          <p:nvPr/>
        </p:nvCxnSpPr>
        <p:spPr>
          <a:xfrm flipH="1" flipV="1">
            <a:off x="8337555" y="2655465"/>
            <a:ext cx="731520" cy="1"/>
          </a:xfrm>
          <a:prstGeom prst="straightConnector1">
            <a:avLst/>
          </a:prstGeom>
          <a:ln w="25400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7DE1C43-AAF4-4A48-91AF-46CF929CCC18}"/>
              </a:ext>
            </a:extLst>
          </p:cNvPr>
          <p:cNvGrpSpPr/>
          <p:nvPr/>
        </p:nvGrpSpPr>
        <p:grpSpPr>
          <a:xfrm>
            <a:off x="8337555" y="3866636"/>
            <a:ext cx="3582697" cy="987643"/>
            <a:chOff x="8337555" y="3800534"/>
            <a:chExt cx="3582697" cy="987643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8D01D88-3026-4931-B4D1-2A5EC8534DA5}"/>
                </a:ext>
              </a:extLst>
            </p:cNvPr>
            <p:cNvSpPr txBox="1"/>
            <p:nvPr/>
          </p:nvSpPr>
          <p:spPr>
            <a:xfrm>
              <a:off x="9118479" y="3800534"/>
              <a:ext cx="2417276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  <a:latin typeface="Calibri" panose="020F0502020204030204" pitchFamily="34" charset="0"/>
                  <a:cs typeface="Segoe UI" panose="020B0502040204020203" pitchFamily="34" charset="0"/>
                </a:rPr>
                <a:t>‘</a:t>
              </a:r>
              <a:r>
                <a:rPr lang="en-US" b="1" dirty="0">
                  <a:latin typeface="Calibri" panose="020F0502020204030204" pitchFamily="34" charset="0"/>
                  <a:cs typeface="Segoe UI" panose="020B0502040204020203" pitchFamily="34" charset="0"/>
                </a:rPr>
                <a:t>All-Ages’ Research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E55AB14F-B68F-4FAA-B4A4-80B6E2F458B2}"/>
                </a:ext>
              </a:extLst>
            </p:cNvPr>
            <p:cNvSpPr txBox="1"/>
            <p:nvPr/>
          </p:nvSpPr>
          <p:spPr>
            <a:xfrm>
              <a:off x="8826757" y="4141846"/>
              <a:ext cx="309349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Science + Clinical in </a:t>
              </a:r>
              <a:r>
                <a:rPr lang="en-US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Paediatric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 IBD</a:t>
              </a:r>
            </a:p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MiniMUSIC, MiniMARVEL and PINPOINT</a:t>
              </a:r>
            </a:p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Across UK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Segoe UI Semibold" panose="020B0702040204020203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C4F963-9CE7-4019-BDBC-34A8912B12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7555" y="4020980"/>
              <a:ext cx="731520" cy="0"/>
            </a:xfrm>
            <a:prstGeom prst="straightConnector1">
              <a:avLst/>
            </a:prstGeom>
            <a:ln w="25400" cap="rnd">
              <a:solidFill>
                <a:schemeClr val="bg1">
                  <a:lumMod val="85000"/>
                </a:schemeClr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33358528-54D3-4CFE-9E8E-51B582810A10}"/>
              </a:ext>
            </a:extLst>
          </p:cNvPr>
          <p:cNvCxnSpPr>
            <a:cxnSpLocks/>
          </p:cNvCxnSpPr>
          <p:nvPr/>
        </p:nvCxnSpPr>
        <p:spPr>
          <a:xfrm flipH="1" flipV="1">
            <a:off x="7331715" y="5266142"/>
            <a:ext cx="1193116" cy="8104"/>
          </a:xfrm>
          <a:prstGeom prst="straightConnector1">
            <a:avLst/>
          </a:prstGeom>
          <a:ln w="25400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5C9E1231-1AB3-4E37-8542-2493E3C01389}"/>
              </a:ext>
            </a:extLst>
          </p:cNvPr>
          <p:cNvCxnSpPr>
            <a:cxnSpLocks/>
          </p:cNvCxnSpPr>
          <p:nvPr/>
        </p:nvCxnSpPr>
        <p:spPr>
          <a:xfrm>
            <a:off x="3532002" y="1652247"/>
            <a:ext cx="1392703" cy="0"/>
          </a:xfrm>
          <a:prstGeom prst="straightConnector1">
            <a:avLst/>
          </a:prstGeom>
          <a:ln w="25400" cap="rnd">
            <a:solidFill>
              <a:schemeClr val="bg1">
                <a:lumMod val="8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2D00B-C96E-4C80-A3EF-0FFEB5D5C3E3}"/>
              </a:ext>
            </a:extLst>
          </p:cNvPr>
          <p:cNvGrpSpPr/>
          <p:nvPr/>
        </p:nvGrpSpPr>
        <p:grpSpPr>
          <a:xfrm>
            <a:off x="-33606" y="2666958"/>
            <a:ext cx="4001989" cy="1198088"/>
            <a:chOff x="-33606" y="2452246"/>
            <a:chExt cx="4001989" cy="1198088"/>
          </a:xfrm>
        </p:grpSpPr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37E4334C-409E-4AEA-ABDE-52D5A43EF0D0}"/>
                </a:ext>
              </a:extLst>
            </p:cNvPr>
            <p:cNvSpPr txBox="1"/>
            <p:nvPr/>
          </p:nvSpPr>
          <p:spPr>
            <a:xfrm>
              <a:off x="116497" y="2452246"/>
              <a:ext cx="2921425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b="1" dirty="0">
                  <a:latin typeface="Calibri" panose="020F0502020204030204" pitchFamily="34" charset="0"/>
                  <a:cs typeface="Segoe UI" panose="020B0502040204020203" pitchFamily="34" charset="0"/>
                </a:rPr>
                <a:t>Immunology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5D4F1E7-E44E-4C08-8122-714D896A6B38}"/>
                </a:ext>
              </a:extLst>
            </p:cNvPr>
            <p:cNvSpPr txBox="1"/>
            <p:nvPr/>
          </p:nvSpPr>
          <p:spPr>
            <a:xfrm>
              <a:off x="-33606" y="2819337"/>
              <a:ext cx="3341134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Macrophage in IBD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Th17 and cathelicidins in Crohn’s disease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Mitochondrial DNA and Immune signaling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NET-formation in IBD</a:t>
              </a:r>
            </a:p>
          </p:txBody>
        </p: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D4CCFA4E-8B7A-456F-B477-34AABC28B59C}"/>
                </a:ext>
              </a:extLst>
            </p:cNvPr>
            <p:cNvCxnSpPr/>
            <p:nvPr/>
          </p:nvCxnSpPr>
          <p:spPr>
            <a:xfrm flipV="1">
              <a:off x="3082891" y="2657661"/>
              <a:ext cx="885492" cy="10031"/>
            </a:xfrm>
            <a:prstGeom prst="straightConnector1">
              <a:avLst/>
            </a:prstGeom>
            <a:ln w="25400" cap="rnd">
              <a:solidFill>
                <a:schemeClr val="bg1">
                  <a:lumMod val="85000"/>
                </a:schemeClr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78FCA7-240B-4958-9857-994DDC80E3B4}"/>
              </a:ext>
            </a:extLst>
          </p:cNvPr>
          <p:cNvGrpSpPr/>
          <p:nvPr/>
        </p:nvGrpSpPr>
        <p:grpSpPr>
          <a:xfrm>
            <a:off x="179977" y="4074883"/>
            <a:ext cx="3836459" cy="812743"/>
            <a:chOff x="157943" y="4009567"/>
            <a:chExt cx="3836459" cy="812743"/>
          </a:xfrm>
        </p:grpSpPr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62036822-3537-432B-AC31-6F4920258D7E}"/>
                </a:ext>
              </a:extLst>
            </p:cNvPr>
            <p:cNvSpPr txBox="1"/>
            <p:nvPr/>
          </p:nvSpPr>
          <p:spPr>
            <a:xfrm>
              <a:off x="157943" y="4009567"/>
              <a:ext cx="2889759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  <a:cs typeface="Segoe UI" panose="020B0502040204020203" pitchFamily="34" charset="0"/>
                </a:rPr>
                <a:t>Microbiome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48C5AD6-748E-4ECE-92A7-4BED5730C267}"/>
                </a:ext>
              </a:extLst>
            </p:cNvPr>
            <p:cNvSpPr txBox="1"/>
            <p:nvPr/>
          </p:nvSpPr>
          <p:spPr>
            <a:xfrm>
              <a:off x="236532" y="4360645"/>
              <a:ext cx="2776865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Oral-Gut microbiome Axis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M-cells and bacterial handling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39E62D16-541E-4A19-B32D-15677478C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5722" y="4217198"/>
              <a:ext cx="868680" cy="7813"/>
            </a:xfrm>
            <a:prstGeom prst="straightConnector1">
              <a:avLst/>
            </a:prstGeom>
            <a:ln w="25400" cap="rnd">
              <a:solidFill>
                <a:schemeClr val="bg1">
                  <a:lumMod val="85000"/>
                </a:schemeClr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315B9-AA58-45C9-83B5-0576900B394E}"/>
              </a:ext>
            </a:extLst>
          </p:cNvPr>
          <p:cNvGrpSpPr/>
          <p:nvPr/>
        </p:nvGrpSpPr>
        <p:grpSpPr>
          <a:xfrm>
            <a:off x="116075" y="5189039"/>
            <a:ext cx="5022054" cy="1003235"/>
            <a:chOff x="33508" y="5117893"/>
            <a:chExt cx="5022054" cy="1003235"/>
          </a:xfrm>
        </p:grpSpPr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1206FDF4-F4B4-4C98-B032-DE14FCD5DB78}"/>
                </a:ext>
              </a:extLst>
            </p:cNvPr>
            <p:cNvSpPr txBox="1"/>
            <p:nvPr/>
          </p:nvSpPr>
          <p:spPr>
            <a:xfrm>
              <a:off x="118210" y="5117893"/>
              <a:ext cx="2889759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5"/>
                  </a:solidFill>
                  <a:latin typeface="Calibri" panose="020F0502020204030204" pitchFamily="34" charset="0"/>
                  <a:cs typeface="Segoe UI" panose="020B0502040204020203" pitchFamily="34" charset="0"/>
                </a:rPr>
                <a:t>Fibrosis &amp; Metabolism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D190D82B-3A79-407B-8ED6-313ABA366579}"/>
                </a:ext>
              </a:extLst>
            </p:cNvPr>
            <p:cNvSpPr txBox="1"/>
            <p:nvPr/>
          </p:nvSpPr>
          <p:spPr>
            <a:xfrm>
              <a:off x="33508" y="5474797"/>
              <a:ext cx="2948893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Fibrosis-associated protein (FAP)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Hypoxia inducible factor-1</a:t>
              </a:r>
            </a:p>
            <a:p>
              <a:pPr algn="r"/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Ketogenic pathway in UC stem cells</a:t>
              </a:r>
            </a:p>
          </p:txBody>
        </p: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FF59A7F8-5E76-437C-B7D8-BB3F7E9B0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2671" y="5266141"/>
              <a:ext cx="1962891" cy="24943"/>
            </a:xfrm>
            <a:prstGeom prst="straightConnector1">
              <a:avLst/>
            </a:prstGeom>
            <a:ln w="25400" cap="rnd">
              <a:solidFill>
                <a:schemeClr val="bg1">
                  <a:lumMod val="85000"/>
                </a:schemeClr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4216701" y="2555360"/>
            <a:ext cx="387667" cy="388547"/>
            <a:chOff x="2502691" y="846988"/>
            <a:chExt cx="445203" cy="422058"/>
          </a:xfrm>
          <a:solidFill>
            <a:schemeClr val="bg1"/>
          </a:solidFill>
        </p:grpSpPr>
        <p:sp>
          <p:nvSpPr>
            <p:cNvPr id="91" name="Oval 90"/>
            <p:cNvSpPr/>
            <p:nvPr/>
          </p:nvSpPr>
          <p:spPr>
            <a:xfrm>
              <a:off x="2603498" y="945714"/>
              <a:ext cx="246858" cy="23941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2" name="Straight Connector 91"/>
            <p:cNvCxnSpPr>
              <a:endCxn id="91" idx="0"/>
            </p:cNvCxnSpPr>
            <p:nvPr/>
          </p:nvCxnSpPr>
          <p:spPr>
            <a:xfrm>
              <a:off x="2726927" y="890916"/>
              <a:ext cx="0" cy="54798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729704" y="1176338"/>
              <a:ext cx="0" cy="54798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91" idx="7"/>
            </p:cNvCxnSpPr>
            <p:nvPr/>
          </p:nvCxnSpPr>
          <p:spPr>
            <a:xfrm flipV="1">
              <a:off x="2814203" y="945714"/>
              <a:ext cx="36152" cy="35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2601818" y="1143088"/>
              <a:ext cx="36152" cy="35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2879327" y="1034526"/>
              <a:ext cx="0" cy="54798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2574419" y="1038758"/>
              <a:ext cx="0" cy="54798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 flipV="1">
              <a:off x="2811368" y="1150352"/>
              <a:ext cx="36152" cy="35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 flipV="1">
              <a:off x="2601750" y="934247"/>
              <a:ext cx="36152" cy="3506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2704067" y="846988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2836069" y="903919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902175" y="1030993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836068" y="1169742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2708499" y="1218511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2570178" y="1165644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2502691" y="1040889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562161" y="894327"/>
              <a:ext cx="45719" cy="5053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729170" y="4960671"/>
            <a:ext cx="291935" cy="394623"/>
            <a:chOff x="2683972" y="3847163"/>
            <a:chExt cx="258763" cy="285750"/>
          </a:xfrm>
        </p:grpSpPr>
        <p:sp>
          <p:nvSpPr>
            <p:cNvPr id="126" name="Freeform 1368">
              <a:extLst>
                <a:ext uri="{FF2B5EF4-FFF2-40B4-BE49-F238E27FC236}">
                  <a16:creationId xmlns:a16="http://schemas.microsoft.com/office/drawing/2014/main" id="{E774A532-5AD0-40F4-B1F9-9A9D5B433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3972" y="3923363"/>
              <a:ext cx="258763" cy="209550"/>
            </a:xfrm>
            <a:custGeom>
              <a:avLst/>
              <a:gdLst>
                <a:gd name="T0" fmla="*/ 328 w 813"/>
                <a:gd name="T1" fmla="*/ 205 h 662"/>
                <a:gd name="T2" fmla="*/ 332 w 813"/>
                <a:gd name="T3" fmla="*/ 196 h 662"/>
                <a:gd name="T4" fmla="*/ 482 w 813"/>
                <a:gd name="T5" fmla="*/ 29 h 662"/>
                <a:gd name="T6" fmla="*/ 482 w 813"/>
                <a:gd name="T7" fmla="*/ 201 h 662"/>
                <a:gd name="T8" fmla="*/ 610 w 813"/>
                <a:gd name="T9" fmla="*/ 361 h 662"/>
                <a:gd name="T10" fmla="*/ 809 w 813"/>
                <a:gd name="T11" fmla="*/ 562 h 662"/>
                <a:gd name="T12" fmla="*/ 653 w 813"/>
                <a:gd name="T13" fmla="*/ 367 h 662"/>
                <a:gd name="T14" fmla="*/ 511 w 813"/>
                <a:gd name="T15" fmla="*/ 191 h 662"/>
                <a:gd name="T16" fmla="*/ 542 w 813"/>
                <a:gd name="T17" fmla="*/ 29 h 662"/>
                <a:gd name="T18" fmla="*/ 553 w 813"/>
                <a:gd name="T19" fmla="*/ 26 h 662"/>
                <a:gd name="T20" fmla="*/ 558 w 813"/>
                <a:gd name="T21" fmla="*/ 15 h 662"/>
                <a:gd name="T22" fmla="*/ 553 w 813"/>
                <a:gd name="T23" fmla="*/ 5 h 662"/>
                <a:gd name="T24" fmla="*/ 542 w 813"/>
                <a:gd name="T25" fmla="*/ 0 h 662"/>
                <a:gd name="T26" fmla="*/ 316 w 813"/>
                <a:gd name="T27" fmla="*/ 0 h 662"/>
                <a:gd name="T28" fmla="*/ 265 w 813"/>
                <a:gd name="T29" fmla="*/ 1 h 662"/>
                <a:gd name="T30" fmla="*/ 258 w 813"/>
                <a:gd name="T31" fmla="*/ 9 h 662"/>
                <a:gd name="T32" fmla="*/ 258 w 813"/>
                <a:gd name="T33" fmla="*/ 21 h 662"/>
                <a:gd name="T34" fmla="*/ 265 w 813"/>
                <a:gd name="T35" fmla="*/ 29 h 662"/>
                <a:gd name="T36" fmla="*/ 301 w 813"/>
                <a:gd name="T37" fmla="*/ 29 h 662"/>
                <a:gd name="T38" fmla="*/ 161 w 813"/>
                <a:gd name="T39" fmla="*/ 367 h 662"/>
                <a:gd name="T40" fmla="*/ 161 w 813"/>
                <a:gd name="T41" fmla="*/ 367 h 662"/>
                <a:gd name="T42" fmla="*/ 1 w 813"/>
                <a:gd name="T43" fmla="*/ 567 h 662"/>
                <a:gd name="T44" fmla="*/ 1 w 813"/>
                <a:gd name="T45" fmla="*/ 581 h 662"/>
                <a:gd name="T46" fmla="*/ 5 w 813"/>
                <a:gd name="T47" fmla="*/ 598 h 662"/>
                <a:gd name="T48" fmla="*/ 11 w 813"/>
                <a:gd name="T49" fmla="*/ 615 h 662"/>
                <a:gd name="T50" fmla="*/ 21 w 813"/>
                <a:gd name="T51" fmla="*/ 629 h 662"/>
                <a:gd name="T52" fmla="*/ 33 w 813"/>
                <a:gd name="T53" fmla="*/ 641 h 662"/>
                <a:gd name="T54" fmla="*/ 48 w 813"/>
                <a:gd name="T55" fmla="*/ 651 h 662"/>
                <a:gd name="T56" fmla="*/ 65 w 813"/>
                <a:gd name="T57" fmla="*/ 657 h 662"/>
                <a:gd name="T58" fmla="*/ 82 w 813"/>
                <a:gd name="T59" fmla="*/ 661 h 662"/>
                <a:gd name="T60" fmla="*/ 723 w 813"/>
                <a:gd name="T61" fmla="*/ 662 h 662"/>
                <a:gd name="T62" fmla="*/ 741 w 813"/>
                <a:gd name="T63" fmla="*/ 659 h 662"/>
                <a:gd name="T64" fmla="*/ 758 w 813"/>
                <a:gd name="T65" fmla="*/ 655 h 662"/>
                <a:gd name="T66" fmla="*/ 774 w 813"/>
                <a:gd name="T67" fmla="*/ 646 h 662"/>
                <a:gd name="T68" fmla="*/ 787 w 813"/>
                <a:gd name="T69" fmla="*/ 635 h 662"/>
                <a:gd name="T70" fmla="*/ 798 w 813"/>
                <a:gd name="T71" fmla="*/ 622 h 662"/>
                <a:gd name="T72" fmla="*/ 805 w 813"/>
                <a:gd name="T73" fmla="*/ 607 h 662"/>
                <a:gd name="T74" fmla="*/ 811 w 813"/>
                <a:gd name="T75" fmla="*/ 590 h 662"/>
                <a:gd name="T76" fmla="*/ 813 w 813"/>
                <a:gd name="T77" fmla="*/ 571 h 662"/>
                <a:gd name="T78" fmla="*/ 809 w 813"/>
                <a:gd name="T79" fmla="*/ 5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3" h="662">
                  <a:moveTo>
                    <a:pt x="203" y="361"/>
                  </a:moveTo>
                  <a:lnTo>
                    <a:pt x="328" y="205"/>
                  </a:lnTo>
                  <a:lnTo>
                    <a:pt x="331" y="201"/>
                  </a:lnTo>
                  <a:lnTo>
                    <a:pt x="332" y="196"/>
                  </a:lnTo>
                  <a:lnTo>
                    <a:pt x="332" y="29"/>
                  </a:lnTo>
                  <a:lnTo>
                    <a:pt x="482" y="29"/>
                  </a:lnTo>
                  <a:lnTo>
                    <a:pt x="482" y="196"/>
                  </a:lnTo>
                  <a:lnTo>
                    <a:pt x="482" y="201"/>
                  </a:lnTo>
                  <a:lnTo>
                    <a:pt x="485" y="205"/>
                  </a:lnTo>
                  <a:lnTo>
                    <a:pt x="610" y="361"/>
                  </a:lnTo>
                  <a:lnTo>
                    <a:pt x="203" y="361"/>
                  </a:lnTo>
                  <a:close/>
                  <a:moveTo>
                    <a:pt x="809" y="562"/>
                  </a:moveTo>
                  <a:lnTo>
                    <a:pt x="653" y="367"/>
                  </a:lnTo>
                  <a:lnTo>
                    <a:pt x="653" y="367"/>
                  </a:lnTo>
                  <a:lnTo>
                    <a:pt x="653" y="367"/>
                  </a:lnTo>
                  <a:lnTo>
                    <a:pt x="511" y="191"/>
                  </a:lnTo>
                  <a:lnTo>
                    <a:pt x="511" y="29"/>
                  </a:lnTo>
                  <a:lnTo>
                    <a:pt x="542" y="29"/>
                  </a:lnTo>
                  <a:lnTo>
                    <a:pt x="548" y="29"/>
                  </a:lnTo>
                  <a:lnTo>
                    <a:pt x="553" y="26"/>
                  </a:lnTo>
                  <a:lnTo>
                    <a:pt x="556" y="21"/>
                  </a:lnTo>
                  <a:lnTo>
                    <a:pt x="558" y="15"/>
                  </a:lnTo>
                  <a:lnTo>
                    <a:pt x="556" y="9"/>
                  </a:lnTo>
                  <a:lnTo>
                    <a:pt x="553" y="5"/>
                  </a:lnTo>
                  <a:lnTo>
                    <a:pt x="548" y="1"/>
                  </a:lnTo>
                  <a:lnTo>
                    <a:pt x="542" y="0"/>
                  </a:lnTo>
                  <a:lnTo>
                    <a:pt x="497" y="0"/>
                  </a:lnTo>
                  <a:lnTo>
                    <a:pt x="316" y="0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5"/>
                  </a:lnTo>
                  <a:lnTo>
                    <a:pt x="258" y="9"/>
                  </a:lnTo>
                  <a:lnTo>
                    <a:pt x="256" y="15"/>
                  </a:lnTo>
                  <a:lnTo>
                    <a:pt x="258" y="21"/>
                  </a:lnTo>
                  <a:lnTo>
                    <a:pt x="261" y="26"/>
                  </a:lnTo>
                  <a:lnTo>
                    <a:pt x="265" y="29"/>
                  </a:lnTo>
                  <a:lnTo>
                    <a:pt x="271" y="29"/>
                  </a:lnTo>
                  <a:lnTo>
                    <a:pt x="301" y="29"/>
                  </a:lnTo>
                  <a:lnTo>
                    <a:pt x="301" y="191"/>
                  </a:lnTo>
                  <a:lnTo>
                    <a:pt x="161" y="367"/>
                  </a:lnTo>
                  <a:lnTo>
                    <a:pt x="161" y="367"/>
                  </a:lnTo>
                  <a:lnTo>
                    <a:pt x="161" y="367"/>
                  </a:lnTo>
                  <a:lnTo>
                    <a:pt x="4" y="562"/>
                  </a:lnTo>
                  <a:lnTo>
                    <a:pt x="1" y="567"/>
                  </a:lnTo>
                  <a:lnTo>
                    <a:pt x="0" y="571"/>
                  </a:lnTo>
                  <a:lnTo>
                    <a:pt x="1" y="581"/>
                  </a:lnTo>
                  <a:lnTo>
                    <a:pt x="3" y="589"/>
                  </a:lnTo>
                  <a:lnTo>
                    <a:pt x="5" y="598"/>
                  </a:lnTo>
                  <a:lnTo>
                    <a:pt x="8" y="606"/>
                  </a:lnTo>
                  <a:lnTo>
                    <a:pt x="11" y="615"/>
                  </a:lnTo>
                  <a:lnTo>
                    <a:pt x="16" y="622"/>
                  </a:lnTo>
                  <a:lnTo>
                    <a:pt x="21" y="629"/>
                  </a:lnTo>
                  <a:lnTo>
                    <a:pt x="27" y="635"/>
                  </a:lnTo>
                  <a:lnTo>
                    <a:pt x="33" y="641"/>
                  </a:lnTo>
                  <a:lnTo>
                    <a:pt x="40" y="646"/>
                  </a:lnTo>
                  <a:lnTo>
                    <a:pt x="48" y="651"/>
                  </a:lnTo>
                  <a:lnTo>
                    <a:pt x="56" y="655"/>
                  </a:lnTo>
                  <a:lnTo>
                    <a:pt x="65" y="657"/>
                  </a:lnTo>
                  <a:lnTo>
                    <a:pt x="73" y="659"/>
                  </a:lnTo>
                  <a:lnTo>
                    <a:pt x="82" y="661"/>
                  </a:lnTo>
                  <a:lnTo>
                    <a:pt x="91" y="662"/>
                  </a:lnTo>
                  <a:lnTo>
                    <a:pt x="723" y="662"/>
                  </a:lnTo>
                  <a:lnTo>
                    <a:pt x="732" y="661"/>
                  </a:lnTo>
                  <a:lnTo>
                    <a:pt x="741" y="659"/>
                  </a:lnTo>
                  <a:lnTo>
                    <a:pt x="749" y="657"/>
                  </a:lnTo>
                  <a:lnTo>
                    <a:pt x="758" y="655"/>
                  </a:lnTo>
                  <a:lnTo>
                    <a:pt x="766" y="651"/>
                  </a:lnTo>
                  <a:lnTo>
                    <a:pt x="774" y="646"/>
                  </a:lnTo>
                  <a:lnTo>
                    <a:pt x="780" y="641"/>
                  </a:lnTo>
                  <a:lnTo>
                    <a:pt x="787" y="635"/>
                  </a:lnTo>
                  <a:lnTo>
                    <a:pt x="792" y="629"/>
                  </a:lnTo>
                  <a:lnTo>
                    <a:pt x="798" y="622"/>
                  </a:lnTo>
                  <a:lnTo>
                    <a:pt x="802" y="615"/>
                  </a:lnTo>
                  <a:lnTo>
                    <a:pt x="805" y="607"/>
                  </a:lnTo>
                  <a:lnTo>
                    <a:pt x="809" y="599"/>
                  </a:lnTo>
                  <a:lnTo>
                    <a:pt x="811" y="590"/>
                  </a:lnTo>
                  <a:lnTo>
                    <a:pt x="813" y="581"/>
                  </a:lnTo>
                  <a:lnTo>
                    <a:pt x="813" y="571"/>
                  </a:lnTo>
                  <a:lnTo>
                    <a:pt x="811" y="567"/>
                  </a:lnTo>
                  <a:lnTo>
                    <a:pt x="809" y="5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7" name="Freeform 1369">
              <a:extLst>
                <a:ext uri="{FF2B5EF4-FFF2-40B4-BE49-F238E27FC236}">
                  <a16:creationId xmlns:a16="http://schemas.microsoft.com/office/drawing/2014/main" id="{A4F77EE4-CA05-4F9A-BE02-550F60F1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072" y="3866213"/>
              <a:ext cx="38100" cy="38100"/>
            </a:xfrm>
            <a:custGeom>
              <a:avLst/>
              <a:gdLst>
                <a:gd name="T0" fmla="*/ 61 w 121"/>
                <a:gd name="T1" fmla="*/ 121 h 121"/>
                <a:gd name="T2" fmla="*/ 73 w 121"/>
                <a:gd name="T3" fmla="*/ 119 h 121"/>
                <a:gd name="T4" fmla="*/ 84 w 121"/>
                <a:gd name="T5" fmla="*/ 116 h 121"/>
                <a:gd name="T6" fmla="*/ 95 w 121"/>
                <a:gd name="T7" fmla="*/ 111 h 121"/>
                <a:gd name="T8" fmla="*/ 104 w 121"/>
                <a:gd name="T9" fmla="*/ 104 h 121"/>
                <a:gd name="T10" fmla="*/ 111 w 121"/>
                <a:gd name="T11" fmla="*/ 94 h 121"/>
                <a:gd name="T12" fmla="*/ 117 w 121"/>
                <a:gd name="T13" fmla="*/ 84 h 121"/>
                <a:gd name="T14" fmla="*/ 119 w 121"/>
                <a:gd name="T15" fmla="*/ 73 h 121"/>
                <a:gd name="T16" fmla="*/ 121 w 121"/>
                <a:gd name="T17" fmla="*/ 61 h 121"/>
                <a:gd name="T18" fmla="*/ 119 w 121"/>
                <a:gd name="T19" fmla="*/ 49 h 121"/>
                <a:gd name="T20" fmla="*/ 117 w 121"/>
                <a:gd name="T21" fmla="*/ 37 h 121"/>
                <a:gd name="T22" fmla="*/ 111 w 121"/>
                <a:gd name="T23" fmla="*/ 27 h 121"/>
                <a:gd name="T24" fmla="*/ 104 w 121"/>
                <a:gd name="T25" fmla="*/ 19 h 121"/>
                <a:gd name="T26" fmla="*/ 95 w 121"/>
                <a:gd name="T27" fmla="*/ 10 h 121"/>
                <a:gd name="T28" fmla="*/ 84 w 121"/>
                <a:gd name="T29" fmla="*/ 5 h 121"/>
                <a:gd name="T30" fmla="*/ 73 w 121"/>
                <a:gd name="T31" fmla="*/ 2 h 121"/>
                <a:gd name="T32" fmla="*/ 61 w 121"/>
                <a:gd name="T33" fmla="*/ 0 h 121"/>
                <a:gd name="T34" fmla="*/ 49 w 121"/>
                <a:gd name="T35" fmla="*/ 2 h 121"/>
                <a:gd name="T36" fmla="*/ 38 w 121"/>
                <a:gd name="T37" fmla="*/ 5 h 121"/>
                <a:gd name="T38" fmla="*/ 27 w 121"/>
                <a:gd name="T39" fmla="*/ 10 h 121"/>
                <a:gd name="T40" fmla="*/ 19 w 121"/>
                <a:gd name="T41" fmla="*/ 19 h 121"/>
                <a:gd name="T42" fmla="*/ 11 w 121"/>
                <a:gd name="T43" fmla="*/ 27 h 121"/>
                <a:gd name="T44" fmla="*/ 5 w 121"/>
                <a:gd name="T45" fmla="*/ 37 h 121"/>
                <a:gd name="T46" fmla="*/ 2 w 121"/>
                <a:gd name="T47" fmla="*/ 49 h 121"/>
                <a:gd name="T48" fmla="*/ 0 w 121"/>
                <a:gd name="T49" fmla="*/ 61 h 121"/>
                <a:gd name="T50" fmla="*/ 2 w 121"/>
                <a:gd name="T51" fmla="*/ 73 h 121"/>
                <a:gd name="T52" fmla="*/ 5 w 121"/>
                <a:gd name="T53" fmla="*/ 84 h 121"/>
                <a:gd name="T54" fmla="*/ 11 w 121"/>
                <a:gd name="T55" fmla="*/ 94 h 121"/>
                <a:gd name="T56" fmla="*/ 19 w 121"/>
                <a:gd name="T57" fmla="*/ 104 h 121"/>
                <a:gd name="T58" fmla="*/ 27 w 121"/>
                <a:gd name="T59" fmla="*/ 111 h 121"/>
                <a:gd name="T60" fmla="*/ 38 w 121"/>
                <a:gd name="T61" fmla="*/ 116 h 121"/>
                <a:gd name="T62" fmla="*/ 49 w 121"/>
                <a:gd name="T63" fmla="*/ 119 h 121"/>
                <a:gd name="T64" fmla="*/ 61 w 121"/>
                <a:gd name="T6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21">
                  <a:moveTo>
                    <a:pt x="61" y="121"/>
                  </a:moveTo>
                  <a:lnTo>
                    <a:pt x="73" y="119"/>
                  </a:lnTo>
                  <a:lnTo>
                    <a:pt x="84" y="116"/>
                  </a:lnTo>
                  <a:lnTo>
                    <a:pt x="95" y="111"/>
                  </a:lnTo>
                  <a:lnTo>
                    <a:pt x="104" y="104"/>
                  </a:lnTo>
                  <a:lnTo>
                    <a:pt x="111" y="94"/>
                  </a:lnTo>
                  <a:lnTo>
                    <a:pt x="117" y="84"/>
                  </a:lnTo>
                  <a:lnTo>
                    <a:pt x="119" y="73"/>
                  </a:lnTo>
                  <a:lnTo>
                    <a:pt x="121" y="61"/>
                  </a:lnTo>
                  <a:lnTo>
                    <a:pt x="119" y="49"/>
                  </a:lnTo>
                  <a:lnTo>
                    <a:pt x="117" y="37"/>
                  </a:lnTo>
                  <a:lnTo>
                    <a:pt x="111" y="27"/>
                  </a:lnTo>
                  <a:lnTo>
                    <a:pt x="104" y="19"/>
                  </a:lnTo>
                  <a:lnTo>
                    <a:pt x="95" y="10"/>
                  </a:lnTo>
                  <a:lnTo>
                    <a:pt x="84" y="5"/>
                  </a:lnTo>
                  <a:lnTo>
                    <a:pt x="73" y="2"/>
                  </a:lnTo>
                  <a:lnTo>
                    <a:pt x="61" y="0"/>
                  </a:lnTo>
                  <a:lnTo>
                    <a:pt x="49" y="2"/>
                  </a:lnTo>
                  <a:lnTo>
                    <a:pt x="38" y="5"/>
                  </a:lnTo>
                  <a:lnTo>
                    <a:pt x="27" y="10"/>
                  </a:lnTo>
                  <a:lnTo>
                    <a:pt x="19" y="19"/>
                  </a:lnTo>
                  <a:lnTo>
                    <a:pt x="11" y="27"/>
                  </a:lnTo>
                  <a:lnTo>
                    <a:pt x="5" y="37"/>
                  </a:lnTo>
                  <a:lnTo>
                    <a:pt x="2" y="49"/>
                  </a:lnTo>
                  <a:lnTo>
                    <a:pt x="0" y="61"/>
                  </a:lnTo>
                  <a:lnTo>
                    <a:pt x="2" y="73"/>
                  </a:lnTo>
                  <a:lnTo>
                    <a:pt x="5" y="84"/>
                  </a:lnTo>
                  <a:lnTo>
                    <a:pt x="11" y="94"/>
                  </a:lnTo>
                  <a:lnTo>
                    <a:pt x="19" y="104"/>
                  </a:lnTo>
                  <a:lnTo>
                    <a:pt x="27" y="111"/>
                  </a:lnTo>
                  <a:lnTo>
                    <a:pt x="38" y="116"/>
                  </a:lnTo>
                  <a:lnTo>
                    <a:pt x="49" y="119"/>
                  </a:lnTo>
                  <a:lnTo>
                    <a:pt x="61" y="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8" name="Freeform 1370">
              <a:extLst>
                <a:ext uri="{FF2B5EF4-FFF2-40B4-BE49-F238E27FC236}">
                  <a16:creationId xmlns:a16="http://schemas.microsoft.com/office/drawing/2014/main" id="{EC805E60-64D3-4F90-B44E-C7B41D91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747" y="3847163"/>
              <a:ext cx="57150" cy="57150"/>
            </a:xfrm>
            <a:custGeom>
              <a:avLst/>
              <a:gdLst>
                <a:gd name="T0" fmla="*/ 99 w 179"/>
                <a:gd name="T1" fmla="*/ 181 h 181"/>
                <a:gd name="T2" fmla="*/ 116 w 179"/>
                <a:gd name="T3" fmla="*/ 177 h 181"/>
                <a:gd name="T4" fmla="*/ 133 w 179"/>
                <a:gd name="T5" fmla="*/ 170 h 181"/>
                <a:gd name="T6" fmla="*/ 147 w 179"/>
                <a:gd name="T7" fmla="*/ 160 h 181"/>
                <a:gd name="T8" fmla="*/ 159 w 179"/>
                <a:gd name="T9" fmla="*/ 148 h 181"/>
                <a:gd name="T10" fmla="*/ 168 w 179"/>
                <a:gd name="T11" fmla="*/ 133 h 181"/>
                <a:gd name="T12" fmla="*/ 176 w 179"/>
                <a:gd name="T13" fmla="*/ 117 h 181"/>
                <a:gd name="T14" fmla="*/ 179 w 179"/>
                <a:gd name="T15" fmla="*/ 99 h 181"/>
                <a:gd name="T16" fmla="*/ 179 w 179"/>
                <a:gd name="T17" fmla="*/ 81 h 181"/>
                <a:gd name="T18" fmla="*/ 176 w 179"/>
                <a:gd name="T19" fmla="*/ 64 h 181"/>
                <a:gd name="T20" fmla="*/ 168 w 179"/>
                <a:gd name="T21" fmla="*/ 47 h 181"/>
                <a:gd name="T22" fmla="*/ 159 w 179"/>
                <a:gd name="T23" fmla="*/ 34 h 181"/>
                <a:gd name="T24" fmla="*/ 147 w 179"/>
                <a:gd name="T25" fmla="*/ 20 h 181"/>
                <a:gd name="T26" fmla="*/ 133 w 179"/>
                <a:gd name="T27" fmla="*/ 11 h 181"/>
                <a:gd name="T28" fmla="*/ 116 w 179"/>
                <a:gd name="T29" fmla="*/ 4 h 181"/>
                <a:gd name="T30" fmla="*/ 99 w 179"/>
                <a:gd name="T31" fmla="*/ 1 h 181"/>
                <a:gd name="T32" fmla="*/ 81 w 179"/>
                <a:gd name="T33" fmla="*/ 1 h 181"/>
                <a:gd name="T34" fmla="*/ 63 w 179"/>
                <a:gd name="T35" fmla="*/ 4 h 181"/>
                <a:gd name="T36" fmla="*/ 47 w 179"/>
                <a:gd name="T37" fmla="*/ 11 h 181"/>
                <a:gd name="T38" fmla="*/ 33 w 179"/>
                <a:gd name="T39" fmla="*/ 20 h 181"/>
                <a:gd name="T40" fmla="*/ 20 w 179"/>
                <a:gd name="T41" fmla="*/ 34 h 181"/>
                <a:gd name="T42" fmla="*/ 11 w 179"/>
                <a:gd name="T43" fmla="*/ 47 h 181"/>
                <a:gd name="T44" fmla="*/ 3 w 179"/>
                <a:gd name="T45" fmla="*/ 64 h 181"/>
                <a:gd name="T46" fmla="*/ 0 w 179"/>
                <a:gd name="T47" fmla="*/ 81 h 181"/>
                <a:gd name="T48" fmla="*/ 0 w 179"/>
                <a:gd name="T49" fmla="*/ 99 h 181"/>
                <a:gd name="T50" fmla="*/ 3 w 179"/>
                <a:gd name="T51" fmla="*/ 117 h 181"/>
                <a:gd name="T52" fmla="*/ 11 w 179"/>
                <a:gd name="T53" fmla="*/ 133 h 181"/>
                <a:gd name="T54" fmla="*/ 20 w 179"/>
                <a:gd name="T55" fmla="*/ 148 h 181"/>
                <a:gd name="T56" fmla="*/ 33 w 179"/>
                <a:gd name="T57" fmla="*/ 160 h 181"/>
                <a:gd name="T58" fmla="*/ 47 w 179"/>
                <a:gd name="T59" fmla="*/ 170 h 181"/>
                <a:gd name="T60" fmla="*/ 63 w 179"/>
                <a:gd name="T61" fmla="*/ 177 h 181"/>
                <a:gd name="T62" fmla="*/ 81 w 179"/>
                <a:gd name="T6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181">
                  <a:moveTo>
                    <a:pt x="90" y="181"/>
                  </a:moveTo>
                  <a:lnTo>
                    <a:pt x="99" y="181"/>
                  </a:lnTo>
                  <a:lnTo>
                    <a:pt x="108" y="179"/>
                  </a:lnTo>
                  <a:lnTo>
                    <a:pt x="116" y="177"/>
                  </a:lnTo>
                  <a:lnTo>
                    <a:pt x="125" y="173"/>
                  </a:lnTo>
                  <a:lnTo>
                    <a:pt x="133" y="170"/>
                  </a:lnTo>
                  <a:lnTo>
                    <a:pt x="141" y="165"/>
                  </a:lnTo>
                  <a:lnTo>
                    <a:pt x="147" y="160"/>
                  </a:lnTo>
                  <a:lnTo>
                    <a:pt x="154" y="154"/>
                  </a:lnTo>
                  <a:lnTo>
                    <a:pt x="159" y="148"/>
                  </a:lnTo>
                  <a:lnTo>
                    <a:pt x="165" y="140"/>
                  </a:lnTo>
                  <a:lnTo>
                    <a:pt x="168" y="133"/>
                  </a:lnTo>
                  <a:lnTo>
                    <a:pt x="173" y="126"/>
                  </a:lnTo>
                  <a:lnTo>
                    <a:pt x="176" y="117"/>
                  </a:lnTo>
                  <a:lnTo>
                    <a:pt x="178" y="109"/>
                  </a:lnTo>
                  <a:lnTo>
                    <a:pt x="179" y="99"/>
                  </a:lnTo>
                  <a:lnTo>
                    <a:pt x="179" y="91"/>
                  </a:lnTo>
                  <a:lnTo>
                    <a:pt x="179" y="81"/>
                  </a:lnTo>
                  <a:lnTo>
                    <a:pt x="178" y="72"/>
                  </a:lnTo>
                  <a:lnTo>
                    <a:pt x="176" y="64"/>
                  </a:lnTo>
                  <a:lnTo>
                    <a:pt x="173" y="55"/>
                  </a:lnTo>
                  <a:lnTo>
                    <a:pt x="168" y="47"/>
                  </a:lnTo>
                  <a:lnTo>
                    <a:pt x="165" y="40"/>
                  </a:lnTo>
                  <a:lnTo>
                    <a:pt x="159" y="34"/>
                  </a:lnTo>
                  <a:lnTo>
                    <a:pt x="154" y="26"/>
                  </a:lnTo>
                  <a:lnTo>
                    <a:pt x="147" y="20"/>
                  </a:lnTo>
                  <a:lnTo>
                    <a:pt x="141" y="15"/>
                  </a:lnTo>
                  <a:lnTo>
                    <a:pt x="133" y="11"/>
                  </a:lnTo>
                  <a:lnTo>
                    <a:pt x="125" y="7"/>
                  </a:lnTo>
                  <a:lnTo>
                    <a:pt x="116" y="4"/>
                  </a:lnTo>
                  <a:lnTo>
                    <a:pt x="108" y="2"/>
                  </a:lnTo>
                  <a:lnTo>
                    <a:pt x="99" y="1"/>
                  </a:lnTo>
                  <a:lnTo>
                    <a:pt x="90" y="0"/>
                  </a:lnTo>
                  <a:lnTo>
                    <a:pt x="81" y="1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4" y="7"/>
                  </a:lnTo>
                  <a:lnTo>
                    <a:pt x="47" y="11"/>
                  </a:lnTo>
                  <a:lnTo>
                    <a:pt x="40" y="15"/>
                  </a:lnTo>
                  <a:lnTo>
                    <a:pt x="33" y="20"/>
                  </a:lnTo>
                  <a:lnTo>
                    <a:pt x="26" y="26"/>
                  </a:lnTo>
                  <a:lnTo>
                    <a:pt x="20" y="34"/>
                  </a:lnTo>
                  <a:lnTo>
                    <a:pt x="16" y="40"/>
                  </a:lnTo>
                  <a:lnTo>
                    <a:pt x="11" y="47"/>
                  </a:lnTo>
                  <a:lnTo>
                    <a:pt x="7" y="55"/>
                  </a:lnTo>
                  <a:lnTo>
                    <a:pt x="3" y="64"/>
                  </a:lnTo>
                  <a:lnTo>
                    <a:pt x="1" y="72"/>
                  </a:lnTo>
                  <a:lnTo>
                    <a:pt x="0" y="81"/>
                  </a:lnTo>
                  <a:lnTo>
                    <a:pt x="0" y="91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3" y="117"/>
                  </a:lnTo>
                  <a:lnTo>
                    <a:pt x="7" y="126"/>
                  </a:lnTo>
                  <a:lnTo>
                    <a:pt x="11" y="133"/>
                  </a:lnTo>
                  <a:lnTo>
                    <a:pt x="16" y="140"/>
                  </a:lnTo>
                  <a:lnTo>
                    <a:pt x="20" y="148"/>
                  </a:lnTo>
                  <a:lnTo>
                    <a:pt x="26" y="154"/>
                  </a:lnTo>
                  <a:lnTo>
                    <a:pt x="33" y="160"/>
                  </a:lnTo>
                  <a:lnTo>
                    <a:pt x="40" y="165"/>
                  </a:lnTo>
                  <a:lnTo>
                    <a:pt x="47" y="170"/>
                  </a:lnTo>
                  <a:lnTo>
                    <a:pt x="54" y="173"/>
                  </a:lnTo>
                  <a:lnTo>
                    <a:pt x="63" y="177"/>
                  </a:lnTo>
                  <a:lnTo>
                    <a:pt x="71" y="179"/>
                  </a:lnTo>
                  <a:lnTo>
                    <a:pt x="81" y="181"/>
                  </a:lnTo>
                  <a:lnTo>
                    <a:pt x="90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9" name="Freeform 1371">
              <a:extLst>
                <a:ext uri="{FF2B5EF4-FFF2-40B4-BE49-F238E27FC236}">
                  <a16:creationId xmlns:a16="http://schemas.microsoft.com/office/drawing/2014/main" id="{38108E79-466F-46FE-AB02-F623FB807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472" y="3875738"/>
              <a:ext cx="28575" cy="28575"/>
            </a:xfrm>
            <a:custGeom>
              <a:avLst/>
              <a:gdLst>
                <a:gd name="T0" fmla="*/ 45 w 90"/>
                <a:gd name="T1" fmla="*/ 90 h 90"/>
                <a:gd name="T2" fmla="*/ 54 w 90"/>
                <a:gd name="T3" fmla="*/ 88 h 90"/>
                <a:gd name="T4" fmla="*/ 62 w 90"/>
                <a:gd name="T5" fmla="*/ 86 h 90"/>
                <a:gd name="T6" fmla="*/ 71 w 90"/>
                <a:gd name="T7" fmla="*/ 82 h 90"/>
                <a:gd name="T8" fmla="*/ 77 w 90"/>
                <a:gd name="T9" fmla="*/ 76 h 90"/>
                <a:gd name="T10" fmla="*/ 83 w 90"/>
                <a:gd name="T11" fmla="*/ 70 h 90"/>
                <a:gd name="T12" fmla="*/ 87 w 90"/>
                <a:gd name="T13" fmla="*/ 63 h 90"/>
                <a:gd name="T14" fmla="*/ 89 w 90"/>
                <a:gd name="T15" fmla="*/ 54 h 90"/>
                <a:gd name="T16" fmla="*/ 90 w 90"/>
                <a:gd name="T17" fmla="*/ 45 h 90"/>
                <a:gd name="T18" fmla="*/ 89 w 90"/>
                <a:gd name="T19" fmla="*/ 36 h 90"/>
                <a:gd name="T20" fmla="*/ 87 w 90"/>
                <a:gd name="T21" fmla="*/ 28 h 90"/>
                <a:gd name="T22" fmla="*/ 83 w 90"/>
                <a:gd name="T23" fmla="*/ 19 h 90"/>
                <a:gd name="T24" fmla="*/ 77 w 90"/>
                <a:gd name="T25" fmla="*/ 13 h 90"/>
                <a:gd name="T26" fmla="*/ 71 w 90"/>
                <a:gd name="T27" fmla="*/ 7 h 90"/>
                <a:gd name="T28" fmla="*/ 62 w 90"/>
                <a:gd name="T29" fmla="*/ 3 h 90"/>
                <a:gd name="T30" fmla="*/ 54 w 90"/>
                <a:gd name="T31" fmla="*/ 1 h 90"/>
                <a:gd name="T32" fmla="*/ 45 w 90"/>
                <a:gd name="T33" fmla="*/ 0 h 90"/>
                <a:gd name="T34" fmla="*/ 36 w 90"/>
                <a:gd name="T35" fmla="*/ 1 h 90"/>
                <a:gd name="T36" fmla="*/ 28 w 90"/>
                <a:gd name="T37" fmla="*/ 3 h 90"/>
                <a:gd name="T38" fmla="*/ 20 w 90"/>
                <a:gd name="T39" fmla="*/ 7 h 90"/>
                <a:gd name="T40" fmla="*/ 14 w 90"/>
                <a:gd name="T41" fmla="*/ 13 h 90"/>
                <a:gd name="T42" fmla="*/ 8 w 90"/>
                <a:gd name="T43" fmla="*/ 19 h 90"/>
                <a:gd name="T44" fmla="*/ 4 w 90"/>
                <a:gd name="T45" fmla="*/ 28 h 90"/>
                <a:gd name="T46" fmla="*/ 2 w 90"/>
                <a:gd name="T47" fmla="*/ 36 h 90"/>
                <a:gd name="T48" fmla="*/ 0 w 90"/>
                <a:gd name="T49" fmla="*/ 45 h 90"/>
                <a:gd name="T50" fmla="*/ 2 w 90"/>
                <a:gd name="T51" fmla="*/ 54 h 90"/>
                <a:gd name="T52" fmla="*/ 4 w 90"/>
                <a:gd name="T53" fmla="*/ 63 h 90"/>
                <a:gd name="T54" fmla="*/ 8 w 90"/>
                <a:gd name="T55" fmla="*/ 70 h 90"/>
                <a:gd name="T56" fmla="*/ 14 w 90"/>
                <a:gd name="T57" fmla="*/ 76 h 90"/>
                <a:gd name="T58" fmla="*/ 20 w 90"/>
                <a:gd name="T59" fmla="*/ 82 h 90"/>
                <a:gd name="T60" fmla="*/ 28 w 90"/>
                <a:gd name="T61" fmla="*/ 86 h 90"/>
                <a:gd name="T62" fmla="*/ 36 w 90"/>
                <a:gd name="T63" fmla="*/ 88 h 90"/>
                <a:gd name="T64" fmla="*/ 45 w 90"/>
                <a:gd name="T6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45" y="90"/>
                  </a:moveTo>
                  <a:lnTo>
                    <a:pt x="54" y="88"/>
                  </a:lnTo>
                  <a:lnTo>
                    <a:pt x="62" y="86"/>
                  </a:lnTo>
                  <a:lnTo>
                    <a:pt x="71" y="82"/>
                  </a:lnTo>
                  <a:lnTo>
                    <a:pt x="77" y="76"/>
                  </a:lnTo>
                  <a:lnTo>
                    <a:pt x="83" y="70"/>
                  </a:lnTo>
                  <a:lnTo>
                    <a:pt x="87" y="63"/>
                  </a:lnTo>
                  <a:lnTo>
                    <a:pt x="89" y="54"/>
                  </a:lnTo>
                  <a:lnTo>
                    <a:pt x="90" y="45"/>
                  </a:lnTo>
                  <a:lnTo>
                    <a:pt x="89" y="36"/>
                  </a:lnTo>
                  <a:lnTo>
                    <a:pt x="87" y="28"/>
                  </a:lnTo>
                  <a:lnTo>
                    <a:pt x="83" y="19"/>
                  </a:lnTo>
                  <a:lnTo>
                    <a:pt x="77" y="13"/>
                  </a:lnTo>
                  <a:lnTo>
                    <a:pt x="71" y="7"/>
                  </a:lnTo>
                  <a:lnTo>
                    <a:pt x="62" y="3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7"/>
                  </a:lnTo>
                  <a:lnTo>
                    <a:pt x="14" y="13"/>
                  </a:lnTo>
                  <a:lnTo>
                    <a:pt x="8" y="19"/>
                  </a:lnTo>
                  <a:lnTo>
                    <a:pt x="4" y="28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2" y="54"/>
                  </a:lnTo>
                  <a:lnTo>
                    <a:pt x="4" y="63"/>
                  </a:lnTo>
                  <a:lnTo>
                    <a:pt x="8" y="70"/>
                  </a:lnTo>
                  <a:lnTo>
                    <a:pt x="14" y="76"/>
                  </a:lnTo>
                  <a:lnTo>
                    <a:pt x="20" y="82"/>
                  </a:lnTo>
                  <a:lnTo>
                    <a:pt x="28" y="86"/>
                  </a:lnTo>
                  <a:lnTo>
                    <a:pt x="36" y="88"/>
                  </a:lnTo>
                  <a:lnTo>
                    <a:pt x="45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712825" y="1589228"/>
            <a:ext cx="329055" cy="310595"/>
            <a:chOff x="6210512" y="6307989"/>
            <a:chExt cx="284163" cy="261938"/>
          </a:xfrm>
        </p:grpSpPr>
        <p:sp>
          <p:nvSpPr>
            <p:cNvPr id="131" name="Freeform 3131">
              <a:extLst>
                <a:ext uri="{FF2B5EF4-FFF2-40B4-BE49-F238E27FC236}">
                  <a16:creationId xmlns:a16="http://schemas.microsoft.com/office/drawing/2014/main" id="{2466A7C7-6D5D-440B-A16C-8E836812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512" y="6307989"/>
              <a:ext cx="236538" cy="200025"/>
            </a:xfrm>
            <a:custGeom>
              <a:avLst/>
              <a:gdLst>
                <a:gd name="T0" fmla="*/ 599 w 599"/>
                <a:gd name="T1" fmla="*/ 12 h 503"/>
                <a:gd name="T2" fmla="*/ 599 w 599"/>
                <a:gd name="T3" fmla="*/ 7 h 503"/>
                <a:gd name="T4" fmla="*/ 595 w 599"/>
                <a:gd name="T5" fmla="*/ 3 h 503"/>
                <a:gd name="T6" fmla="*/ 592 w 599"/>
                <a:gd name="T7" fmla="*/ 1 h 503"/>
                <a:gd name="T8" fmla="*/ 587 w 599"/>
                <a:gd name="T9" fmla="*/ 0 h 503"/>
                <a:gd name="T10" fmla="*/ 12 w 599"/>
                <a:gd name="T11" fmla="*/ 0 h 503"/>
                <a:gd name="T12" fmla="*/ 8 w 599"/>
                <a:gd name="T13" fmla="*/ 1 h 503"/>
                <a:gd name="T14" fmla="*/ 4 w 599"/>
                <a:gd name="T15" fmla="*/ 3 h 503"/>
                <a:gd name="T16" fmla="*/ 2 w 599"/>
                <a:gd name="T17" fmla="*/ 7 h 503"/>
                <a:gd name="T18" fmla="*/ 0 w 599"/>
                <a:gd name="T19" fmla="*/ 12 h 503"/>
                <a:gd name="T20" fmla="*/ 0 w 599"/>
                <a:gd name="T21" fmla="*/ 371 h 503"/>
                <a:gd name="T22" fmla="*/ 2 w 599"/>
                <a:gd name="T23" fmla="*/ 376 h 503"/>
                <a:gd name="T24" fmla="*/ 4 w 599"/>
                <a:gd name="T25" fmla="*/ 379 h 503"/>
                <a:gd name="T26" fmla="*/ 8 w 599"/>
                <a:gd name="T27" fmla="*/ 382 h 503"/>
                <a:gd name="T28" fmla="*/ 12 w 599"/>
                <a:gd name="T29" fmla="*/ 383 h 503"/>
                <a:gd name="T30" fmla="*/ 96 w 599"/>
                <a:gd name="T31" fmla="*/ 383 h 503"/>
                <a:gd name="T32" fmla="*/ 96 w 599"/>
                <a:gd name="T33" fmla="*/ 490 h 503"/>
                <a:gd name="T34" fmla="*/ 97 w 599"/>
                <a:gd name="T35" fmla="*/ 493 h 503"/>
                <a:gd name="T36" fmla="*/ 98 w 599"/>
                <a:gd name="T37" fmla="*/ 497 h 503"/>
                <a:gd name="T38" fmla="*/ 100 w 599"/>
                <a:gd name="T39" fmla="*/ 499 h 503"/>
                <a:gd name="T40" fmla="*/ 104 w 599"/>
                <a:gd name="T41" fmla="*/ 502 h 503"/>
                <a:gd name="T42" fmla="*/ 106 w 599"/>
                <a:gd name="T43" fmla="*/ 502 h 503"/>
                <a:gd name="T44" fmla="*/ 109 w 599"/>
                <a:gd name="T45" fmla="*/ 503 h 503"/>
                <a:gd name="T46" fmla="*/ 112 w 599"/>
                <a:gd name="T47" fmla="*/ 502 h 503"/>
                <a:gd name="T48" fmla="*/ 117 w 599"/>
                <a:gd name="T49" fmla="*/ 499 h 503"/>
                <a:gd name="T50" fmla="*/ 232 w 599"/>
                <a:gd name="T51" fmla="*/ 383 h 503"/>
                <a:gd name="T52" fmla="*/ 288 w 599"/>
                <a:gd name="T53" fmla="*/ 383 h 503"/>
                <a:gd name="T54" fmla="*/ 288 w 599"/>
                <a:gd name="T55" fmla="*/ 251 h 503"/>
                <a:gd name="T56" fmla="*/ 288 w 599"/>
                <a:gd name="T57" fmla="*/ 246 h 503"/>
                <a:gd name="T58" fmla="*/ 291 w 599"/>
                <a:gd name="T59" fmla="*/ 242 h 503"/>
                <a:gd name="T60" fmla="*/ 295 w 599"/>
                <a:gd name="T61" fmla="*/ 240 h 503"/>
                <a:gd name="T62" fmla="*/ 300 w 599"/>
                <a:gd name="T63" fmla="*/ 239 h 503"/>
                <a:gd name="T64" fmla="*/ 599 w 599"/>
                <a:gd name="T65" fmla="*/ 239 h 503"/>
                <a:gd name="T66" fmla="*/ 599 w 599"/>
                <a:gd name="T67" fmla="*/ 1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9" h="503">
                  <a:moveTo>
                    <a:pt x="599" y="12"/>
                  </a:moveTo>
                  <a:lnTo>
                    <a:pt x="599" y="7"/>
                  </a:lnTo>
                  <a:lnTo>
                    <a:pt x="595" y="3"/>
                  </a:lnTo>
                  <a:lnTo>
                    <a:pt x="592" y="1"/>
                  </a:lnTo>
                  <a:lnTo>
                    <a:pt x="587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2"/>
                  </a:lnTo>
                  <a:lnTo>
                    <a:pt x="0" y="371"/>
                  </a:lnTo>
                  <a:lnTo>
                    <a:pt x="2" y="376"/>
                  </a:lnTo>
                  <a:lnTo>
                    <a:pt x="4" y="379"/>
                  </a:lnTo>
                  <a:lnTo>
                    <a:pt x="8" y="382"/>
                  </a:lnTo>
                  <a:lnTo>
                    <a:pt x="12" y="383"/>
                  </a:lnTo>
                  <a:lnTo>
                    <a:pt x="96" y="383"/>
                  </a:lnTo>
                  <a:lnTo>
                    <a:pt x="96" y="490"/>
                  </a:lnTo>
                  <a:lnTo>
                    <a:pt x="97" y="493"/>
                  </a:lnTo>
                  <a:lnTo>
                    <a:pt x="98" y="497"/>
                  </a:lnTo>
                  <a:lnTo>
                    <a:pt x="100" y="499"/>
                  </a:lnTo>
                  <a:lnTo>
                    <a:pt x="104" y="502"/>
                  </a:lnTo>
                  <a:lnTo>
                    <a:pt x="106" y="502"/>
                  </a:lnTo>
                  <a:lnTo>
                    <a:pt x="109" y="503"/>
                  </a:lnTo>
                  <a:lnTo>
                    <a:pt x="112" y="502"/>
                  </a:lnTo>
                  <a:lnTo>
                    <a:pt x="117" y="499"/>
                  </a:lnTo>
                  <a:lnTo>
                    <a:pt x="232" y="383"/>
                  </a:lnTo>
                  <a:lnTo>
                    <a:pt x="288" y="383"/>
                  </a:lnTo>
                  <a:lnTo>
                    <a:pt x="288" y="251"/>
                  </a:lnTo>
                  <a:lnTo>
                    <a:pt x="288" y="246"/>
                  </a:lnTo>
                  <a:lnTo>
                    <a:pt x="291" y="242"/>
                  </a:lnTo>
                  <a:lnTo>
                    <a:pt x="295" y="240"/>
                  </a:lnTo>
                  <a:lnTo>
                    <a:pt x="300" y="239"/>
                  </a:lnTo>
                  <a:lnTo>
                    <a:pt x="599" y="239"/>
                  </a:lnTo>
                  <a:lnTo>
                    <a:pt x="599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2" name="Freeform 3132">
              <a:extLst>
                <a:ext uri="{FF2B5EF4-FFF2-40B4-BE49-F238E27FC236}">
                  <a16:creationId xmlns:a16="http://schemas.microsoft.com/office/drawing/2014/main" id="{C3EE40EA-76C0-4FCC-BC95-A0FF1940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337" y="6412764"/>
              <a:ext cx="160338" cy="157163"/>
            </a:xfrm>
            <a:custGeom>
              <a:avLst/>
              <a:gdLst>
                <a:gd name="T0" fmla="*/ 395 w 407"/>
                <a:gd name="T1" fmla="*/ 0 h 394"/>
                <a:gd name="T2" fmla="*/ 12 w 407"/>
                <a:gd name="T3" fmla="*/ 0 h 394"/>
                <a:gd name="T4" fmla="*/ 0 w 407"/>
                <a:gd name="T5" fmla="*/ 0 h 394"/>
                <a:gd name="T6" fmla="*/ 0 w 407"/>
                <a:gd name="T7" fmla="*/ 11 h 394"/>
                <a:gd name="T8" fmla="*/ 0 w 407"/>
                <a:gd name="T9" fmla="*/ 252 h 394"/>
                <a:gd name="T10" fmla="*/ 0 w 407"/>
                <a:gd name="T11" fmla="*/ 255 h 394"/>
                <a:gd name="T12" fmla="*/ 4 w 407"/>
                <a:gd name="T13" fmla="*/ 260 h 394"/>
                <a:gd name="T14" fmla="*/ 7 w 407"/>
                <a:gd name="T15" fmla="*/ 262 h 394"/>
                <a:gd name="T16" fmla="*/ 12 w 407"/>
                <a:gd name="T17" fmla="*/ 264 h 394"/>
                <a:gd name="T18" fmla="*/ 193 w 407"/>
                <a:gd name="T19" fmla="*/ 264 h 394"/>
                <a:gd name="T20" fmla="*/ 198 w 407"/>
                <a:gd name="T21" fmla="*/ 264 h 394"/>
                <a:gd name="T22" fmla="*/ 314 w 407"/>
                <a:gd name="T23" fmla="*/ 391 h 394"/>
                <a:gd name="T24" fmla="*/ 319 w 407"/>
                <a:gd name="T25" fmla="*/ 394 h 394"/>
                <a:gd name="T26" fmla="*/ 324 w 407"/>
                <a:gd name="T27" fmla="*/ 394 h 394"/>
                <a:gd name="T28" fmla="*/ 325 w 407"/>
                <a:gd name="T29" fmla="*/ 394 h 394"/>
                <a:gd name="T30" fmla="*/ 327 w 407"/>
                <a:gd name="T31" fmla="*/ 394 h 394"/>
                <a:gd name="T32" fmla="*/ 331 w 407"/>
                <a:gd name="T33" fmla="*/ 392 h 394"/>
                <a:gd name="T34" fmla="*/ 333 w 407"/>
                <a:gd name="T35" fmla="*/ 390 h 394"/>
                <a:gd name="T36" fmla="*/ 334 w 407"/>
                <a:gd name="T37" fmla="*/ 386 h 394"/>
                <a:gd name="T38" fmla="*/ 336 w 407"/>
                <a:gd name="T39" fmla="*/ 383 h 394"/>
                <a:gd name="T40" fmla="*/ 336 w 407"/>
                <a:gd name="T41" fmla="*/ 276 h 394"/>
                <a:gd name="T42" fmla="*/ 336 w 407"/>
                <a:gd name="T43" fmla="*/ 264 h 394"/>
                <a:gd name="T44" fmla="*/ 347 w 407"/>
                <a:gd name="T45" fmla="*/ 264 h 394"/>
                <a:gd name="T46" fmla="*/ 395 w 407"/>
                <a:gd name="T47" fmla="*/ 264 h 394"/>
                <a:gd name="T48" fmla="*/ 400 w 407"/>
                <a:gd name="T49" fmla="*/ 262 h 394"/>
                <a:gd name="T50" fmla="*/ 403 w 407"/>
                <a:gd name="T51" fmla="*/ 260 h 394"/>
                <a:gd name="T52" fmla="*/ 406 w 407"/>
                <a:gd name="T53" fmla="*/ 257 h 394"/>
                <a:gd name="T54" fmla="*/ 407 w 407"/>
                <a:gd name="T55" fmla="*/ 252 h 394"/>
                <a:gd name="T56" fmla="*/ 407 w 407"/>
                <a:gd name="T57" fmla="*/ 11 h 394"/>
                <a:gd name="T58" fmla="*/ 406 w 407"/>
                <a:gd name="T59" fmla="*/ 7 h 394"/>
                <a:gd name="T60" fmla="*/ 403 w 407"/>
                <a:gd name="T61" fmla="*/ 3 h 394"/>
                <a:gd name="T62" fmla="*/ 400 w 407"/>
                <a:gd name="T63" fmla="*/ 1 h 394"/>
                <a:gd name="T64" fmla="*/ 395 w 407"/>
                <a:gd name="T6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7" h="394">
                  <a:moveTo>
                    <a:pt x="395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4" y="260"/>
                  </a:lnTo>
                  <a:lnTo>
                    <a:pt x="7" y="262"/>
                  </a:lnTo>
                  <a:lnTo>
                    <a:pt x="12" y="264"/>
                  </a:lnTo>
                  <a:lnTo>
                    <a:pt x="193" y="264"/>
                  </a:lnTo>
                  <a:lnTo>
                    <a:pt x="198" y="264"/>
                  </a:lnTo>
                  <a:lnTo>
                    <a:pt x="314" y="391"/>
                  </a:lnTo>
                  <a:lnTo>
                    <a:pt x="319" y="394"/>
                  </a:lnTo>
                  <a:lnTo>
                    <a:pt x="324" y="394"/>
                  </a:lnTo>
                  <a:lnTo>
                    <a:pt x="325" y="394"/>
                  </a:lnTo>
                  <a:lnTo>
                    <a:pt x="327" y="394"/>
                  </a:lnTo>
                  <a:lnTo>
                    <a:pt x="331" y="392"/>
                  </a:lnTo>
                  <a:lnTo>
                    <a:pt x="333" y="390"/>
                  </a:lnTo>
                  <a:lnTo>
                    <a:pt x="334" y="386"/>
                  </a:lnTo>
                  <a:lnTo>
                    <a:pt x="336" y="383"/>
                  </a:lnTo>
                  <a:lnTo>
                    <a:pt x="336" y="276"/>
                  </a:lnTo>
                  <a:lnTo>
                    <a:pt x="336" y="264"/>
                  </a:lnTo>
                  <a:lnTo>
                    <a:pt x="347" y="264"/>
                  </a:lnTo>
                  <a:lnTo>
                    <a:pt x="395" y="264"/>
                  </a:lnTo>
                  <a:lnTo>
                    <a:pt x="400" y="262"/>
                  </a:lnTo>
                  <a:lnTo>
                    <a:pt x="403" y="260"/>
                  </a:lnTo>
                  <a:lnTo>
                    <a:pt x="406" y="257"/>
                  </a:lnTo>
                  <a:lnTo>
                    <a:pt x="407" y="252"/>
                  </a:lnTo>
                  <a:lnTo>
                    <a:pt x="407" y="11"/>
                  </a:lnTo>
                  <a:lnTo>
                    <a:pt x="406" y="7"/>
                  </a:lnTo>
                  <a:lnTo>
                    <a:pt x="403" y="3"/>
                  </a:lnTo>
                  <a:lnTo>
                    <a:pt x="400" y="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B9DA1CB-EB39-40A5-B84F-638E559379D3}"/>
              </a:ext>
            </a:extLst>
          </p:cNvPr>
          <p:cNvGrpSpPr/>
          <p:nvPr/>
        </p:nvGrpSpPr>
        <p:grpSpPr>
          <a:xfrm>
            <a:off x="4280625" y="4157975"/>
            <a:ext cx="282575" cy="249239"/>
            <a:chOff x="5465763" y="812800"/>
            <a:chExt cx="282575" cy="249238"/>
          </a:xfrm>
          <a:solidFill>
            <a:schemeClr val="bg1"/>
          </a:solidFill>
        </p:grpSpPr>
        <p:sp>
          <p:nvSpPr>
            <p:cNvPr id="134" name="Freeform 642">
              <a:extLst>
                <a:ext uri="{FF2B5EF4-FFF2-40B4-BE49-F238E27FC236}">
                  <a16:creationId xmlns:a16="http://schemas.microsoft.com/office/drawing/2014/main" id="{80CF7D60-809E-40B8-AFFC-ABB445193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7675" y="812800"/>
              <a:ext cx="63500" cy="247650"/>
            </a:xfrm>
            <a:custGeom>
              <a:avLst/>
              <a:gdLst>
                <a:gd name="T0" fmla="*/ 147 w 196"/>
                <a:gd name="T1" fmla="*/ 720 h 782"/>
                <a:gd name="T2" fmla="*/ 145 w 196"/>
                <a:gd name="T3" fmla="*/ 725 h 782"/>
                <a:gd name="T4" fmla="*/ 142 w 196"/>
                <a:gd name="T5" fmla="*/ 729 h 782"/>
                <a:gd name="T6" fmla="*/ 136 w 196"/>
                <a:gd name="T7" fmla="*/ 732 h 782"/>
                <a:gd name="T8" fmla="*/ 55 w 196"/>
                <a:gd name="T9" fmla="*/ 732 h 782"/>
                <a:gd name="T10" fmla="*/ 48 w 196"/>
                <a:gd name="T11" fmla="*/ 731 h 782"/>
                <a:gd name="T12" fmla="*/ 44 w 196"/>
                <a:gd name="T13" fmla="*/ 727 h 782"/>
                <a:gd name="T14" fmla="*/ 41 w 196"/>
                <a:gd name="T15" fmla="*/ 723 h 782"/>
                <a:gd name="T16" fmla="*/ 40 w 196"/>
                <a:gd name="T17" fmla="*/ 717 h 782"/>
                <a:gd name="T18" fmla="*/ 40 w 196"/>
                <a:gd name="T19" fmla="*/ 558 h 782"/>
                <a:gd name="T20" fmla="*/ 42 w 196"/>
                <a:gd name="T21" fmla="*/ 552 h 782"/>
                <a:gd name="T22" fmla="*/ 46 w 196"/>
                <a:gd name="T23" fmla="*/ 548 h 782"/>
                <a:gd name="T24" fmla="*/ 52 w 196"/>
                <a:gd name="T25" fmla="*/ 546 h 782"/>
                <a:gd name="T26" fmla="*/ 133 w 196"/>
                <a:gd name="T27" fmla="*/ 546 h 782"/>
                <a:gd name="T28" fmla="*/ 139 w 196"/>
                <a:gd name="T29" fmla="*/ 547 h 782"/>
                <a:gd name="T30" fmla="*/ 144 w 196"/>
                <a:gd name="T31" fmla="*/ 550 h 782"/>
                <a:gd name="T32" fmla="*/ 147 w 196"/>
                <a:gd name="T33" fmla="*/ 555 h 782"/>
                <a:gd name="T34" fmla="*/ 148 w 196"/>
                <a:gd name="T35" fmla="*/ 561 h 782"/>
                <a:gd name="T36" fmla="*/ 66 w 196"/>
                <a:gd name="T37" fmla="*/ 91 h 782"/>
                <a:gd name="T38" fmla="*/ 67 w 196"/>
                <a:gd name="T39" fmla="*/ 85 h 782"/>
                <a:gd name="T40" fmla="*/ 70 w 196"/>
                <a:gd name="T41" fmla="*/ 81 h 782"/>
                <a:gd name="T42" fmla="*/ 75 w 196"/>
                <a:gd name="T43" fmla="*/ 77 h 782"/>
                <a:gd name="T44" fmla="*/ 81 w 196"/>
                <a:gd name="T45" fmla="*/ 76 h 782"/>
                <a:gd name="T46" fmla="*/ 87 w 196"/>
                <a:gd name="T47" fmla="*/ 77 h 782"/>
                <a:gd name="T48" fmla="*/ 91 w 196"/>
                <a:gd name="T49" fmla="*/ 81 h 782"/>
                <a:gd name="T50" fmla="*/ 95 w 196"/>
                <a:gd name="T51" fmla="*/ 85 h 782"/>
                <a:gd name="T52" fmla="*/ 96 w 196"/>
                <a:gd name="T53" fmla="*/ 91 h 782"/>
                <a:gd name="T54" fmla="*/ 96 w 196"/>
                <a:gd name="T55" fmla="*/ 512 h 782"/>
                <a:gd name="T56" fmla="*/ 93 w 196"/>
                <a:gd name="T57" fmla="*/ 517 h 782"/>
                <a:gd name="T58" fmla="*/ 89 w 196"/>
                <a:gd name="T59" fmla="*/ 521 h 782"/>
                <a:gd name="T60" fmla="*/ 84 w 196"/>
                <a:gd name="T61" fmla="*/ 524 h 782"/>
                <a:gd name="T62" fmla="*/ 77 w 196"/>
                <a:gd name="T63" fmla="*/ 524 h 782"/>
                <a:gd name="T64" fmla="*/ 72 w 196"/>
                <a:gd name="T65" fmla="*/ 521 h 782"/>
                <a:gd name="T66" fmla="*/ 68 w 196"/>
                <a:gd name="T67" fmla="*/ 517 h 782"/>
                <a:gd name="T68" fmla="*/ 66 w 196"/>
                <a:gd name="T69" fmla="*/ 512 h 782"/>
                <a:gd name="T70" fmla="*/ 66 w 196"/>
                <a:gd name="T71" fmla="*/ 91 h 782"/>
                <a:gd name="T72" fmla="*/ 15 w 196"/>
                <a:gd name="T73" fmla="*/ 0 h 782"/>
                <a:gd name="T74" fmla="*/ 10 w 196"/>
                <a:gd name="T75" fmla="*/ 1 h 782"/>
                <a:gd name="T76" fmla="*/ 4 w 196"/>
                <a:gd name="T77" fmla="*/ 4 h 782"/>
                <a:gd name="T78" fmla="*/ 1 w 196"/>
                <a:gd name="T79" fmla="*/ 9 h 782"/>
                <a:gd name="T80" fmla="*/ 0 w 196"/>
                <a:gd name="T81" fmla="*/ 15 h 782"/>
                <a:gd name="T82" fmla="*/ 1 w 196"/>
                <a:gd name="T83" fmla="*/ 770 h 782"/>
                <a:gd name="T84" fmla="*/ 3 w 196"/>
                <a:gd name="T85" fmla="*/ 776 h 782"/>
                <a:gd name="T86" fmla="*/ 8 w 196"/>
                <a:gd name="T87" fmla="*/ 780 h 782"/>
                <a:gd name="T88" fmla="*/ 13 w 196"/>
                <a:gd name="T89" fmla="*/ 782 h 782"/>
                <a:gd name="T90" fmla="*/ 181 w 196"/>
                <a:gd name="T91" fmla="*/ 782 h 782"/>
                <a:gd name="T92" fmla="*/ 187 w 196"/>
                <a:gd name="T93" fmla="*/ 781 h 782"/>
                <a:gd name="T94" fmla="*/ 192 w 196"/>
                <a:gd name="T95" fmla="*/ 778 h 782"/>
                <a:gd name="T96" fmla="*/ 195 w 196"/>
                <a:gd name="T97" fmla="*/ 773 h 782"/>
                <a:gd name="T98" fmla="*/ 196 w 196"/>
                <a:gd name="T99" fmla="*/ 767 h 782"/>
                <a:gd name="T100" fmla="*/ 196 w 196"/>
                <a:gd name="T101" fmla="*/ 12 h 782"/>
                <a:gd name="T102" fmla="*/ 193 w 196"/>
                <a:gd name="T103" fmla="*/ 7 h 782"/>
                <a:gd name="T104" fmla="*/ 190 w 196"/>
                <a:gd name="T105" fmla="*/ 2 h 782"/>
                <a:gd name="T106" fmla="*/ 185 w 196"/>
                <a:gd name="T107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782">
                  <a:moveTo>
                    <a:pt x="148" y="717"/>
                  </a:moveTo>
                  <a:lnTo>
                    <a:pt x="147" y="720"/>
                  </a:lnTo>
                  <a:lnTo>
                    <a:pt x="147" y="723"/>
                  </a:lnTo>
                  <a:lnTo>
                    <a:pt x="145" y="725"/>
                  </a:lnTo>
                  <a:lnTo>
                    <a:pt x="144" y="727"/>
                  </a:lnTo>
                  <a:lnTo>
                    <a:pt x="142" y="729"/>
                  </a:lnTo>
                  <a:lnTo>
                    <a:pt x="139" y="731"/>
                  </a:lnTo>
                  <a:lnTo>
                    <a:pt x="136" y="732"/>
                  </a:lnTo>
                  <a:lnTo>
                    <a:pt x="133" y="732"/>
                  </a:lnTo>
                  <a:lnTo>
                    <a:pt x="55" y="732"/>
                  </a:lnTo>
                  <a:lnTo>
                    <a:pt x="52" y="732"/>
                  </a:lnTo>
                  <a:lnTo>
                    <a:pt x="48" y="731"/>
                  </a:lnTo>
                  <a:lnTo>
                    <a:pt x="46" y="729"/>
                  </a:lnTo>
                  <a:lnTo>
                    <a:pt x="44" y="727"/>
                  </a:lnTo>
                  <a:lnTo>
                    <a:pt x="42" y="725"/>
                  </a:lnTo>
                  <a:lnTo>
                    <a:pt x="41" y="723"/>
                  </a:lnTo>
                  <a:lnTo>
                    <a:pt x="40" y="720"/>
                  </a:lnTo>
                  <a:lnTo>
                    <a:pt x="40" y="717"/>
                  </a:lnTo>
                  <a:lnTo>
                    <a:pt x="40" y="561"/>
                  </a:lnTo>
                  <a:lnTo>
                    <a:pt x="40" y="558"/>
                  </a:lnTo>
                  <a:lnTo>
                    <a:pt x="41" y="555"/>
                  </a:lnTo>
                  <a:lnTo>
                    <a:pt x="42" y="552"/>
                  </a:lnTo>
                  <a:lnTo>
                    <a:pt x="44" y="550"/>
                  </a:lnTo>
                  <a:lnTo>
                    <a:pt x="46" y="548"/>
                  </a:lnTo>
                  <a:lnTo>
                    <a:pt x="48" y="547"/>
                  </a:lnTo>
                  <a:lnTo>
                    <a:pt x="52" y="546"/>
                  </a:lnTo>
                  <a:lnTo>
                    <a:pt x="55" y="546"/>
                  </a:lnTo>
                  <a:lnTo>
                    <a:pt x="133" y="546"/>
                  </a:lnTo>
                  <a:lnTo>
                    <a:pt x="136" y="546"/>
                  </a:lnTo>
                  <a:lnTo>
                    <a:pt x="139" y="547"/>
                  </a:lnTo>
                  <a:lnTo>
                    <a:pt x="142" y="548"/>
                  </a:lnTo>
                  <a:lnTo>
                    <a:pt x="144" y="550"/>
                  </a:lnTo>
                  <a:lnTo>
                    <a:pt x="145" y="552"/>
                  </a:lnTo>
                  <a:lnTo>
                    <a:pt x="147" y="555"/>
                  </a:lnTo>
                  <a:lnTo>
                    <a:pt x="147" y="558"/>
                  </a:lnTo>
                  <a:lnTo>
                    <a:pt x="148" y="561"/>
                  </a:lnTo>
                  <a:lnTo>
                    <a:pt x="148" y="717"/>
                  </a:lnTo>
                  <a:close/>
                  <a:moveTo>
                    <a:pt x="66" y="91"/>
                  </a:moveTo>
                  <a:lnTo>
                    <a:pt x="66" y="88"/>
                  </a:lnTo>
                  <a:lnTo>
                    <a:pt x="67" y="85"/>
                  </a:lnTo>
                  <a:lnTo>
                    <a:pt x="68" y="83"/>
                  </a:lnTo>
                  <a:lnTo>
                    <a:pt x="70" y="81"/>
                  </a:lnTo>
                  <a:lnTo>
                    <a:pt x="72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81" y="76"/>
                  </a:lnTo>
                  <a:lnTo>
                    <a:pt x="84" y="76"/>
                  </a:lnTo>
                  <a:lnTo>
                    <a:pt x="87" y="77"/>
                  </a:lnTo>
                  <a:lnTo>
                    <a:pt x="89" y="78"/>
                  </a:lnTo>
                  <a:lnTo>
                    <a:pt x="91" y="81"/>
                  </a:lnTo>
                  <a:lnTo>
                    <a:pt x="93" y="83"/>
                  </a:lnTo>
                  <a:lnTo>
                    <a:pt x="95" y="85"/>
                  </a:lnTo>
                  <a:lnTo>
                    <a:pt x="96" y="88"/>
                  </a:lnTo>
                  <a:lnTo>
                    <a:pt x="96" y="91"/>
                  </a:lnTo>
                  <a:lnTo>
                    <a:pt x="96" y="509"/>
                  </a:lnTo>
                  <a:lnTo>
                    <a:pt x="96" y="512"/>
                  </a:lnTo>
                  <a:lnTo>
                    <a:pt x="95" y="514"/>
                  </a:lnTo>
                  <a:lnTo>
                    <a:pt x="93" y="517"/>
                  </a:lnTo>
                  <a:lnTo>
                    <a:pt x="91" y="519"/>
                  </a:lnTo>
                  <a:lnTo>
                    <a:pt x="89" y="521"/>
                  </a:lnTo>
                  <a:lnTo>
                    <a:pt x="87" y="522"/>
                  </a:lnTo>
                  <a:lnTo>
                    <a:pt x="84" y="524"/>
                  </a:lnTo>
                  <a:lnTo>
                    <a:pt x="81" y="524"/>
                  </a:lnTo>
                  <a:lnTo>
                    <a:pt x="77" y="524"/>
                  </a:lnTo>
                  <a:lnTo>
                    <a:pt x="75" y="522"/>
                  </a:lnTo>
                  <a:lnTo>
                    <a:pt x="72" y="521"/>
                  </a:lnTo>
                  <a:lnTo>
                    <a:pt x="70" y="519"/>
                  </a:lnTo>
                  <a:lnTo>
                    <a:pt x="68" y="517"/>
                  </a:lnTo>
                  <a:lnTo>
                    <a:pt x="67" y="514"/>
                  </a:lnTo>
                  <a:lnTo>
                    <a:pt x="66" y="512"/>
                  </a:lnTo>
                  <a:lnTo>
                    <a:pt x="66" y="509"/>
                  </a:lnTo>
                  <a:lnTo>
                    <a:pt x="66" y="91"/>
                  </a:lnTo>
                  <a:close/>
                  <a:moveTo>
                    <a:pt x="181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767"/>
                  </a:lnTo>
                  <a:lnTo>
                    <a:pt x="1" y="770"/>
                  </a:lnTo>
                  <a:lnTo>
                    <a:pt x="1" y="773"/>
                  </a:lnTo>
                  <a:lnTo>
                    <a:pt x="3" y="776"/>
                  </a:lnTo>
                  <a:lnTo>
                    <a:pt x="4" y="778"/>
                  </a:lnTo>
                  <a:lnTo>
                    <a:pt x="8" y="780"/>
                  </a:lnTo>
                  <a:lnTo>
                    <a:pt x="10" y="781"/>
                  </a:lnTo>
                  <a:lnTo>
                    <a:pt x="13" y="782"/>
                  </a:lnTo>
                  <a:lnTo>
                    <a:pt x="15" y="782"/>
                  </a:lnTo>
                  <a:lnTo>
                    <a:pt x="181" y="782"/>
                  </a:lnTo>
                  <a:lnTo>
                    <a:pt x="185" y="782"/>
                  </a:lnTo>
                  <a:lnTo>
                    <a:pt x="187" y="781"/>
                  </a:lnTo>
                  <a:lnTo>
                    <a:pt x="190" y="780"/>
                  </a:lnTo>
                  <a:lnTo>
                    <a:pt x="192" y="778"/>
                  </a:lnTo>
                  <a:lnTo>
                    <a:pt x="193" y="776"/>
                  </a:lnTo>
                  <a:lnTo>
                    <a:pt x="195" y="773"/>
                  </a:lnTo>
                  <a:lnTo>
                    <a:pt x="196" y="770"/>
                  </a:lnTo>
                  <a:lnTo>
                    <a:pt x="196" y="767"/>
                  </a:lnTo>
                  <a:lnTo>
                    <a:pt x="196" y="15"/>
                  </a:lnTo>
                  <a:lnTo>
                    <a:pt x="196" y="12"/>
                  </a:lnTo>
                  <a:lnTo>
                    <a:pt x="195" y="9"/>
                  </a:lnTo>
                  <a:lnTo>
                    <a:pt x="193" y="7"/>
                  </a:lnTo>
                  <a:lnTo>
                    <a:pt x="192" y="4"/>
                  </a:lnTo>
                  <a:lnTo>
                    <a:pt x="190" y="2"/>
                  </a:lnTo>
                  <a:lnTo>
                    <a:pt x="187" y="1"/>
                  </a:lnTo>
                  <a:lnTo>
                    <a:pt x="185" y="0"/>
                  </a:ln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5" name="Freeform 643">
              <a:extLst>
                <a:ext uri="{FF2B5EF4-FFF2-40B4-BE49-F238E27FC236}">
                  <a16:creationId xmlns:a16="http://schemas.microsoft.com/office/drawing/2014/main" id="{22A15966-9CA6-4EDB-AABA-03A5A7832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0700" y="844550"/>
              <a:ext cx="147638" cy="217488"/>
            </a:xfrm>
            <a:custGeom>
              <a:avLst/>
              <a:gdLst>
                <a:gd name="T0" fmla="*/ 61 w 469"/>
                <a:gd name="T1" fmla="*/ 632 h 684"/>
                <a:gd name="T2" fmla="*/ 53 w 469"/>
                <a:gd name="T3" fmla="*/ 627 h 684"/>
                <a:gd name="T4" fmla="*/ 49 w 469"/>
                <a:gd name="T5" fmla="*/ 620 h 684"/>
                <a:gd name="T6" fmla="*/ 50 w 469"/>
                <a:gd name="T7" fmla="*/ 611 h 684"/>
                <a:gd name="T8" fmla="*/ 55 w 469"/>
                <a:gd name="T9" fmla="*/ 605 h 684"/>
                <a:gd name="T10" fmla="*/ 64 w 469"/>
                <a:gd name="T11" fmla="*/ 602 h 684"/>
                <a:gd name="T12" fmla="*/ 147 w 469"/>
                <a:gd name="T13" fmla="*/ 603 h 684"/>
                <a:gd name="T14" fmla="*/ 154 w 469"/>
                <a:gd name="T15" fmla="*/ 609 h 684"/>
                <a:gd name="T16" fmla="*/ 157 w 469"/>
                <a:gd name="T17" fmla="*/ 617 h 684"/>
                <a:gd name="T18" fmla="*/ 154 w 469"/>
                <a:gd name="T19" fmla="*/ 625 h 684"/>
                <a:gd name="T20" fmla="*/ 147 w 469"/>
                <a:gd name="T21" fmla="*/ 631 h 684"/>
                <a:gd name="T22" fmla="*/ 74 w 469"/>
                <a:gd name="T23" fmla="*/ 252 h 684"/>
                <a:gd name="T24" fmla="*/ 77 w 469"/>
                <a:gd name="T25" fmla="*/ 243 h 684"/>
                <a:gd name="T26" fmla="*/ 83 w 469"/>
                <a:gd name="T27" fmla="*/ 238 h 684"/>
                <a:gd name="T28" fmla="*/ 93 w 469"/>
                <a:gd name="T29" fmla="*/ 237 h 684"/>
                <a:gd name="T30" fmla="*/ 100 w 469"/>
                <a:gd name="T31" fmla="*/ 241 h 684"/>
                <a:gd name="T32" fmla="*/ 104 w 469"/>
                <a:gd name="T33" fmla="*/ 249 h 684"/>
                <a:gd name="T34" fmla="*/ 104 w 469"/>
                <a:gd name="T35" fmla="*/ 542 h 684"/>
                <a:gd name="T36" fmla="*/ 100 w 469"/>
                <a:gd name="T37" fmla="*/ 549 h 684"/>
                <a:gd name="T38" fmla="*/ 93 w 469"/>
                <a:gd name="T39" fmla="*/ 553 h 684"/>
                <a:gd name="T40" fmla="*/ 83 w 469"/>
                <a:gd name="T41" fmla="*/ 553 h 684"/>
                <a:gd name="T42" fmla="*/ 77 w 469"/>
                <a:gd name="T43" fmla="*/ 547 h 684"/>
                <a:gd name="T44" fmla="*/ 74 w 469"/>
                <a:gd name="T45" fmla="*/ 539 h 684"/>
                <a:gd name="T46" fmla="*/ 260 w 469"/>
                <a:gd name="T47" fmla="*/ 11 h 684"/>
                <a:gd name="T48" fmla="*/ 255 w 469"/>
                <a:gd name="T49" fmla="*/ 3 h 684"/>
                <a:gd name="T50" fmla="*/ 247 w 469"/>
                <a:gd name="T51" fmla="*/ 0 h 684"/>
                <a:gd name="T52" fmla="*/ 150 w 469"/>
                <a:gd name="T53" fmla="*/ 33 h 684"/>
                <a:gd name="T54" fmla="*/ 143 w 469"/>
                <a:gd name="T55" fmla="*/ 38 h 684"/>
                <a:gd name="T56" fmla="*/ 140 w 469"/>
                <a:gd name="T57" fmla="*/ 46 h 684"/>
                <a:gd name="T58" fmla="*/ 180 w 469"/>
                <a:gd name="T59" fmla="*/ 170 h 684"/>
                <a:gd name="T60" fmla="*/ 9 w 469"/>
                <a:gd name="T61" fmla="*/ 171 h 684"/>
                <a:gd name="T62" fmla="*/ 3 w 469"/>
                <a:gd name="T63" fmla="*/ 177 h 684"/>
                <a:gd name="T64" fmla="*/ 0 w 469"/>
                <a:gd name="T65" fmla="*/ 185 h 684"/>
                <a:gd name="T66" fmla="*/ 2 w 469"/>
                <a:gd name="T67" fmla="*/ 673 h 684"/>
                <a:gd name="T68" fmla="*/ 7 w 469"/>
                <a:gd name="T69" fmla="*/ 680 h 684"/>
                <a:gd name="T70" fmla="*/ 15 w 469"/>
                <a:gd name="T71" fmla="*/ 682 h 684"/>
                <a:gd name="T72" fmla="*/ 202 w 469"/>
                <a:gd name="T73" fmla="*/ 681 h 684"/>
                <a:gd name="T74" fmla="*/ 209 w 469"/>
                <a:gd name="T75" fmla="*/ 676 h 684"/>
                <a:gd name="T76" fmla="*/ 211 w 469"/>
                <a:gd name="T77" fmla="*/ 667 h 684"/>
                <a:gd name="T78" fmla="*/ 350 w 469"/>
                <a:gd name="T79" fmla="*/ 677 h 684"/>
                <a:gd name="T80" fmla="*/ 357 w 469"/>
                <a:gd name="T81" fmla="*/ 683 h 684"/>
                <a:gd name="T82" fmla="*/ 366 w 469"/>
                <a:gd name="T83" fmla="*/ 684 h 684"/>
                <a:gd name="T84" fmla="*/ 463 w 469"/>
                <a:gd name="T85" fmla="*/ 650 h 684"/>
                <a:gd name="T86" fmla="*/ 468 w 469"/>
                <a:gd name="T87" fmla="*/ 643 h 684"/>
                <a:gd name="T88" fmla="*/ 469 w 469"/>
                <a:gd name="T89" fmla="*/ 635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9" h="684">
                  <a:moveTo>
                    <a:pt x="142" y="632"/>
                  </a:moveTo>
                  <a:lnTo>
                    <a:pt x="64" y="632"/>
                  </a:lnTo>
                  <a:lnTo>
                    <a:pt x="61" y="632"/>
                  </a:lnTo>
                  <a:lnTo>
                    <a:pt x="57" y="631"/>
                  </a:lnTo>
                  <a:lnTo>
                    <a:pt x="55" y="629"/>
                  </a:lnTo>
                  <a:lnTo>
                    <a:pt x="53" y="627"/>
                  </a:lnTo>
                  <a:lnTo>
                    <a:pt x="51" y="625"/>
                  </a:lnTo>
                  <a:lnTo>
                    <a:pt x="50" y="623"/>
                  </a:lnTo>
                  <a:lnTo>
                    <a:pt x="49" y="620"/>
                  </a:lnTo>
                  <a:lnTo>
                    <a:pt x="48" y="617"/>
                  </a:lnTo>
                  <a:lnTo>
                    <a:pt x="49" y="614"/>
                  </a:lnTo>
                  <a:lnTo>
                    <a:pt x="50" y="611"/>
                  </a:lnTo>
                  <a:lnTo>
                    <a:pt x="51" y="609"/>
                  </a:lnTo>
                  <a:lnTo>
                    <a:pt x="53" y="606"/>
                  </a:lnTo>
                  <a:lnTo>
                    <a:pt x="55" y="605"/>
                  </a:lnTo>
                  <a:lnTo>
                    <a:pt x="57" y="603"/>
                  </a:lnTo>
                  <a:lnTo>
                    <a:pt x="61" y="603"/>
                  </a:lnTo>
                  <a:lnTo>
                    <a:pt x="64" y="602"/>
                  </a:lnTo>
                  <a:lnTo>
                    <a:pt x="142" y="602"/>
                  </a:lnTo>
                  <a:lnTo>
                    <a:pt x="144" y="603"/>
                  </a:lnTo>
                  <a:lnTo>
                    <a:pt x="147" y="603"/>
                  </a:lnTo>
                  <a:lnTo>
                    <a:pt x="150" y="605"/>
                  </a:lnTo>
                  <a:lnTo>
                    <a:pt x="152" y="606"/>
                  </a:lnTo>
                  <a:lnTo>
                    <a:pt x="154" y="609"/>
                  </a:lnTo>
                  <a:lnTo>
                    <a:pt x="155" y="611"/>
                  </a:lnTo>
                  <a:lnTo>
                    <a:pt x="156" y="614"/>
                  </a:lnTo>
                  <a:lnTo>
                    <a:pt x="157" y="617"/>
                  </a:lnTo>
                  <a:lnTo>
                    <a:pt x="156" y="620"/>
                  </a:lnTo>
                  <a:lnTo>
                    <a:pt x="155" y="623"/>
                  </a:lnTo>
                  <a:lnTo>
                    <a:pt x="154" y="625"/>
                  </a:lnTo>
                  <a:lnTo>
                    <a:pt x="152" y="627"/>
                  </a:lnTo>
                  <a:lnTo>
                    <a:pt x="150" y="629"/>
                  </a:lnTo>
                  <a:lnTo>
                    <a:pt x="147" y="631"/>
                  </a:lnTo>
                  <a:lnTo>
                    <a:pt x="144" y="632"/>
                  </a:lnTo>
                  <a:lnTo>
                    <a:pt x="142" y="632"/>
                  </a:lnTo>
                  <a:close/>
                  <a:moveTo>
                    <a:pt x="74" y="252"/>
                  </a:moveTo>
                  <a:lnTo>
                    <a:pt x="74" y="249"/>
                  </a:lnTo>
                  <a:lnTo>
                    <a:pt x="76" y="247"/>
                  </a:lnTo>
                  <a:lnTo>
                    <a:pt x="77" y="243"/>
                  </a:lnTo>
                  <a:lnTo>
                    <a:pt x="79" y="241"/>
                  </a:lnTo>
                  <a:lnTo>
                    <a:pt x="81" y="239"/>
                  </a:lnTo>
                  <a:lnTo>
                    <a:pt x="83" y="238"/>
                  </a:lnTo>
                  <a:lnTo>
                    <a:pt x="86" y="237"/>
                  </a:lnTo>
                  <a:lnTo>
                    <a:pt x="89" y="237"/>
                  </a:lnTo>
                  <a:lnTo>
                    <a:pt x="93" y="237"/>
                  </a:lnTo>
                  <a:lnTo>
                    <a:pt x="95" y="238"/>
                  </a:lnTo>
                  <a:lnTo>
                    <a:pt x="98" y="239"/>
                  </a:lnTo>
                  <a:lnTo>
                    <a:pt x="100" y="241"/>
                  </a:lnTo>
                  <a:lnTo>
                    <a:pt x="102" y="243"/>
                  </a:lnTo>
                  <a:lnTo>
                    <a:pt x="103" y="247"/>
                  </a:lnTo>
                  <a:lnTo>
                    <a:pt x="104" y="249"/>
                  </a:lnTo>
                  <a:lnTo>
                    <a:pt x="104" y="252"/>
                  </a:lnTo>
                  <a:lnTo>
                    <a:pt x="104" y="539"/>
                  </a:lnTo>
                  <a:lnTo>
                    <a:pt x="104" y="542"/>
                  </a:lnTo>
                  <a:lnTo>
                    <a:pt x="103" y="545"/>
                  </a:lnTo>
                  <a:lnTo>
                    <a:pt x="102" y="547"/>
                  </a:lnTo>
                  <a:lnTo>
                    <a:pt x="100" y="549"/>
                  </a:lnTo>
                  <a:lnTo>
                    <a:pt x="98" y="551"/>
                  </a:lnTo>
                  <a:lnTo>
                    <a:pt x="95" y="553"/>
                  </a:lnTo>
                  <a:lnTo>
                    <a:pt x="93" y="553"/>
                  </a:lnTo>
                  <a:lnTo>
                    <a:pt x="89" y="554"/>
                  </a:lnTo>
                  <a:lnTo>
                    <a:pt x="86" y="553"/>
                  </a:lnTo>
                  <a:lnTo>
                    <a:pt x="83" y="553"/>
                  </a:lnTo>
                  <a:lnTo>
                    <a:pt x="81" y="551"/>
                  </a:lnTo>
                  <a:lnTo>
                    <a:pt x="79" y="549"/>
                  </a:lnTo>
                  <a:lnTo>
                    <a:pt x="77" y="547"/>
                  </a:lnTo>
                  <a:lnTo>
                    <a:pt x="76" y="545"/>
                  </a:lnTo>
                  <a:lnTo>
                    <a:pt x="74" y="542"/>
                  </a:lnTo>
                  <a:lnTo>
                    <a:pt x="74" y="539"/>
                  </a:lnTo>
                  <a:lnTo>
                    <a:pt x="74" y="252"/>
                  </a:lnTo>
                  <a:close/>
                  <a:moveTo>
                    <a:pt x="469" y="633"/>
                  </a:moveTo>
                  <a:lnTo>
                    <a:pt x="260" y="11"/>
                  </a:lnTo>
                  <a:lnTo>
                    <a:pt x="259" y="7"/>
                  </a:lnTo>
                  <a:lnTo>
                    <a:pt x="257" y="5"/>
                  </a:lnTo>
                  <a:lnTo>
                    <a:pt x="255" y="3"/>
                  </a:lnTo>
                  <a:lnTo>
                    <a:pt x="252" y="2"/>
                  </a:lnTo>
                  <a:lnTo>
                    <a:pt x="249" y="1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1" y="1"/>
                  </a:lnTo>
                  <a:lnTo>
                    <a:pt x="150" y="33"/>
                  </a:lnTo>
                  <a:lnTo>
                    <a:pt x="147" y="34"/>
                  </a:lnTo>
                  <a:lnTo>
                    <a:pt x="144" y="36"/>
                  </a:lnTo>
                  <a:lnTo>
                    <a:pt x="143" y="38"/>
                  </a:lnTo>
                  <a:lnTo>
                    <a:pt x="141" y="41"/>
                  </a:lnTo>
                  <a:lnTo>
                    <a:pt x="140" y="44"/>
                  </a:lnTo>
                  <a:lnTo>
                    <a:pt x="140" y="46"/>
                  </a:lnTo>
                  <a:lnTo>
                    <a:pt x="140" y="49"/>
                  </a:lnTo>
                  <a:lnTo>
                    <a:pt x="140" y="52"/>
                  </a:lnTo>
                  <a:lnTo>
                    <a:pt x="180" y="170"/>
                  </a:lnTo>
                  <a:lnTo>
                    <a:pt x="15" y="170"/>
                  </a:lnTo>
                  <a:lnTo>
                    <a:pt x="12" y="171"/>
                  </a:lnTo>
                  <a:lnTo>
                    <a:pt x="9" y="171"/>
                  </a:lnTo>
                  <a:lnTo>
                    <a:pt x="7" y="174"/>
                  </a:lnTo>
                  <a:lnTo>
                    <a:pt x="5" y="175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0" y="667"/>
                  </a:lnTo>
                  <a:lnTo>
                    <a:pt x="0" y="670"/>
                  </a:lnTo>
                  <a:lnTo>
                    <a:pt x="2" y="673"/>
                  </a:lnTo>
                  <a:lnTo>
                    <a:pt x="3" y="676"/>
                  </a:lnTo>
                  <a:lnTo>
                    <a:pt x="5" y="678"/>
                  </a:lnTo>
                  <a:lnTo>
                    <a:pt x="7" y="680"/>
                  </a:lnTo>
                  <a:lnTo>
                    <a:pt x="9" y="681"/>
                  </a:lnTo>
                  <a:lnTo>
                    <a:pt x="12" y="682"/>
                  </a:lnTo>
                  <a:lnTo>
                    <a:pt x="15" y="682"/>
                  </a:lnTo>
                  <a:lnTo>
                    <a:pt x="196" y="682"/>
                  </a:lnTo>
                  <a:lnTo>
                    <a:pt x="199" y="682"/>
                  </a:lnTo>
                  <a:lnTo>
                    <a:pt x="202" y="681"/>
                  </a:lnTo>
                  <a:lnTo>
                    <a:pt x="204" y="680"/>
                  </a:lnTo>
                  <a:lnTo>
                    <a:pt x="206" y="678"/>
                  </a:lnTo>
                  <a:lnTo>
                    <a:pt x="209" y="676"/>
                  </a:lnTo>
                  <a:lnTo>
                    <a:pt x="210" y="673"/>
                  </a:lnTo>
                  <a:lnTo>
                    <a:pt x="211" y="670"/>
                  </a:lnTo>
                  <a:lnTo>
                    <a:pt x="211" y="667"/>
                  </a:lnTo>
                  <a:lnTo>
                    <a:pt x="211" y="263"/>
                  </a:lnTo>
                  <a:lnTo>
                    <a:pt x="349" y="675"/>
                  </a:lnTo>
                  <a:lnTo>
                    <a:pt x="350" y="677"/>
                  </a:lnTo>
                  <a:lnTo>
                    <a:pt x="352" y="679"/>
                  </a:lnTo>
                  <a:lnTo>
                    <a:pt x="354" y="681"/>
                  </a:lnTo>
                  <a:lnTo>
                    <a:pt x="357" y="683"/>
                  </a:lnTo>
                  <a:lnTo>
                    <a:pt x="360" y="684"/>
                  </a:lnTo>
                  <a:lnTo>
                    <a:pt x="363" y="684"/>
                  </a:lnTo>
                  <a:lnTo>
                    <a:pt x="366" y="684"/>
                  </a:lnTo>
                  <a:lnTo>
                    <a:pt x="368" y="683"/>
                  </a:lnTo>
                  <a:lnTo>
                    <a:pt x="459" y="651"/>
                  </a:lnTo>
                  <a:lnTo>
                    <a:pt x="463" y="650"/>
                  </a:lnTo>
                  <a:lnTo>
                    <a:pt x="465" y="649"/>
                  </a:lnTo>
                  <a:lnTo>
                    <a:pt x="467" y="647"/>
                  </a:lnTo>
                  <a:lnTo>
                    <a:pt x="468" y="643"/>
                  </a:lnTo>
                  <a:lnTo>
                    <a:pt x="469" y="641"/>
                  </a:lnTo>
                  <a:lnTo>
                    <a:pt x="469" y="638"/>
                  </a:lnTo>
                  <a:lnTo>
                    <a:pt x="469" y="635"/>
                  </a:lnTo>
                  <a:lnTo>
                    <a:pt x="469" y="633"/>
                  </a:lnTo>
                  <a:lnTo>
                    <a:pt x="469" y="6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6" name="Freeform 644">
              <a:extLst>
                <a:ext uri="{FF2B5EF4-FFF2-40B4-BE49-F238E27FC236}">
                  <a16:creationId xmlns:a16="http://schemas.microsoft.com/office/drawing/2014/main" id="{D183F65D-1A0F-491C-95B8-31B621797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846138"/>
              <a:ext cx="52388" cy="214313"/>
            </a:xfrm>
            <a:custGeom>
              <a:avLst/>
              <a:gdLst>
                <a:gd name="T0" fmla="*/ 81 w 165"/>
                <a:gd name="T1" fmla="*/ 563 h 677"/>
                <a:gd name="T2" fmla="*/ 79 w 165"/>
                <a:gd name="T3" fmla="*/ 569 h 677"/>
                <a:gd name="T4" fmla="*/ 75 w 165"/>
                <a:gd name="T5" fmla="*/ 572 h 677"/>
                <a:gd name="T6" fmla="*/ 70 w 165"/>
                <a:gd name="T7" fmla="*/ 575 h 677"/>
                <a:gd name="T8" fmla="*/ 64 w 165"/>
                <a:gd name="T9" fmla="*/ 575 h 677"/>
                <a:gd name="T10" fmla="*/ 59 w 165"/>
                <a:gd name="T11" fmla="*/ 572 h 677"/>
                <a:gd name="T12" fmla="*/ 55 w 165"/>
                <a:gd name="T13" fmla="*/ 569 h 677"/>
                <a:gd name="T14" fmla="*/ 53 w 165"/>
                <a:gd name="T15" fmla="*/ 563 h 677"/>
                <a:gd name="T16" fmla="*/ 51 w 165"/>
                <a:gd name="T17" fmla="*/ 116 h 677"/>
                <a:gd name="T18" fmla="*/ 54 w 165"/>
                <a:gd name="T19" fmla="*/ 111 h 677"/>
                <a:gd name="T20" fmla="*/ 57 w 165"/>
                <a:gd name="T21" fmla="*/ 106 h 677"/>
                <a:gd name="T22" fmla="*/ 61 w 165"/>
                <a:gd name="T23" fmla="*/ 103 h 677"/>
                <a:gd name="T24" fmla="*/ 66 w 165"/>
                <a:gd name="T25" fmla="*/ 102 h 677"/>
                <a:gd name="T26" fmla="*/ 73 w 165"/>
                <a:gd name="T27" fmla="*/ 103 h 677"/>
                <a:gd name="T28" fmla="*/ 77 w 165"/>
                <a:gd name="T29" fmla="*/ 106 h 677"/>
                <a:gd name="T30" fmla="*/ 80 w 165"/>
                <a:gd name="T31" fmla="*/ 111 h 677"/>
                <a:gd name="T32" fmla="*/ 83 w 165"/>
                <a:gd name="T33" fmla="*/ 117 h 677"/>
                <a:gd name="T34" fmla="*/ 150 w 165"/>
                <a:gd name="T35" fmla="*/ 0 h 677"/>
                <a:gd name="T36" fmla="*/ 12 w 165"/>
                <a:gd name="T37" fmla="*/ 0 h 677"/>
                <a:gd name="T38" fmla="*/ 6 w 165"/>
                <a:gd name="T39" fmla="*/ 2 h 677"/>
                <a:gd name="T40" fmla="*/ 2 w 165"/>
                <a:gd name="T41" fmla="*/ 7 h 677"/>
                <a:gd name="T42" fmla="*/ 0 w 165"/>
                <a:gd name="T43" fmla="*/ 12 h 677"/>
                <a:gd name="T44" fmla="*/ 0 w 165"/>
                <a:gd name="T45" fmla="*/ 662 h 677"/>
                <a:gd name="T46" fmla="*/ 1 w 165"/>
                <a:gd name="T47" fmla="*/ 668 h 677"/>
                <a:gd name="T48" fmla="*/ 4 w 165"/>
                <a:gd name="T49" fmla="*/ 673 h 677"/>
                <a:gd name="T50" fmla="*/ 9 w 165"/>
                <a:gd name="T51" fmla="*/ 676 h 677"/>
                <a:gd name="T52" fmla="*/ 15 w 165"/>
                <a:gd name="T53" fmla="*/ 677 h 677"/>
                <a:gd name="T54" fmla="*/ 153 w 165"/>
                <a:gd name="T55" fmla="*/ 677 h 677"/>
                <a:gd name="T56" fmla="*/ 159 w 165"/>
                <a:gd name="T57" fmla="*/ 675 h 677"/>
                <a:gd name="T58" fmla="*/ 163 w 165"/>
                <a:gd name="T59" fmla="*/ 671 h 677"/>
                <a:gd name="T60" fmla="*/ 165 w 165"/>
                <a:gd name="T61" fmla="*/ 665 h 677"/>
                <a:gd name="T62" fmla="*/ 165 w 165"/>
                <a:gd name="T63" fmla="*/ 15 h 677"/>
                <a:gd name="T64" fmla="*/ 164 w 165"/>
                <a:gd name="T65" fmla="*/ 9 h 677"/>
                <a:gd name="T66" fmla="*/ 161 w 165"/>
                <a:gd name="T67" fmla="*/ 5 h 677"/>
                <a:gd name="T68" fmla="*/ 157 w 165"/>
                <a:gd name="T69" fmla="*/ 1 h 677"/>
                <a:gd name="T70" fmla="*/ 150 w 165"/>
                <a:gd name="T7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" h="677">
                  <a:moveTo>
                    <a:pt x="83" y="560"/>
                  </a:moveTo>
                  <a:lnTo>
                    <a:pt x="81" y="563"/>
                  </a:lnTo>
                  <a:lnTo>
                    <a:pt x="80" y="565"/>
                  </a:lnTo>
                  <a:lnTo>
                    <a:pt x="79" y="569"/>
                  </a:lnTo>
                  <a:lnTo>
                    <a:pt x="77" y="571"/>
                  </a:lnTo>
                  <a:lnTo>
                    <a:pt x="75" y="572"/>
                  </a:lnTo>
                  <a:lnTo>
                    <a:pt x="73" y="574"/>
                  </a:lnTo>
                  <a:lnTo>
                    <a:pt x="70" y="575"/>
                  </a:lnTo>
                  <a:lnTo>
                    <a:pt x="66" y="575"/>
                  </a:lnTo>
                  <a:lnTo>
                    <a:pt x="64" y="575"/>
                  </a:lnTo>
                  <a:lnTo>
                    <a:pt x="61" y="574"/>
                  </a:lnTo>
                  <a:lnTo>
                    <a:pt x="59" y="572"/>
                  </a:lnTo>
                  <a:lnTo>
                    <a:pt x="57" y="571"/>
                  </a:lnTo>
                  <a:lnTo>
                    <a:pt x="55" y="569"/>
                  </a:lnTo>
                  <a:lnTo>
                    <a:pt x="54" y="565"/>
                  </a:lnTo>
                  <a:lnTo>
                    <a:pt x="53" y="563"/>
                  </a:lnTo>
                  <a:lnTo>
                    <a:pt x="51" y="560"/>
                  </a:lnTo>
                  <a:lnTo>
                    <a:pt x="51" y="116"/>
                  </a:lnTo>
                  <a:lnTo>
                    <a:pt x="53" y="114"/>
                  </a:lnTo>
                  <a:lnTo>
                    <a:pt x="54" y="111"/>
                  </a:lnTo>
                  <a:lnTo>
                    <a:pt x="55" y="109"/>
                  </a:lnTo>
                  <a:lnTo>
                    <a:pt x="57" y="106"/>
                  </a:lnTo>
                  <a:lnTo>
                    <a:pt x="59" y="104"/>
                  </a:lnTo>
                  <a:lnTo>
                    <a:pt x="61" y="103"/>
                  </a:lnTo>
                  <a:lnTo>
                    <a:pt x="64" y="102"/>
                  </a:lnTo>
                  <a:lnTo>
                    <a:pt x="66" y="102"/>
                  </a:lnTo>
                  <a:lnTo>
                    <a:pt x="70" y="102"/>
                  </a:lnTo>
                  <a:lnTo>
                    <a:pt x="73" y="103"/>
                  </a:lnTo>
                  <a:lnTo>
                    <a:pt x="75" y="104"/>
                  </a:lnTo>
                  <a:lnTo>
                    <a:pt x="77" y="106"/>
                  </a:lnTo>
                  <a:lnTo>
                    <a:pt x="79" y="109"/>
                  </a:lnTo>
                  <a:lnTo>
                    <a:pt x="80" y="111"/>
                  </a:lnTo>
                  <a:lnTo>
                    <a:pt x="81" y="114"/>
                  </a:lnTo>
                  <a:lnTo>
                    <a:pt x="83" y="117"/>
                  </a:lnTo>
                  <a:lnTo>
                    <a:pt x="83" y="560"/>
                  </a:lnTo>
                  <a:close/>
                  <a:moveTo>
                    <a:pt x="150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662"/>
                  </a:lnTo>
                  <a:lnTo>
                    <a:pt x="0" y="665"/>
                  </a:lnTo>
                  <a:lnTo>
                    <a:pt x="1" y="668"/>
                  </a:lnTo>
                  <a:lnTo>
                    <a:pt x="2" y="671"/>
                  </a:lnTo>
                  <a:lnTo>
                    <a:pt x="4" y="673"/>
                  </a:lnTo>
                  <a:lnTo>
                    <a:pt x="6" y="675"/>
                  </a:lnTo>
                  <a:lnTo>
                    <a:pt x="9" y="676"/>
                  </a:lnTo>
                  <a:lnTo>
                    <a:pt x="12" y="677"/>
                  </a:lnTo>
                  <a:lnTo>
                    <a:pt x="15" y="677"/>
                  </a:lnTo>
                  <a:lnTo>
                    <a:pt x="150" y="677"/>
                  </a:lnTo>
                  <a:lnTo>
                    <a:pt x="153" y="677"/>
                  </a:lnTo>
                  <a:lnTo>
                    <a:pt x="157" y="676"/>
                  </a:lnTo>
                  <a:lnTo>
                    <a:pt x="159" y="675"/>
                  </a:lnTo>
                  <a:lnTo>
                    <a:pt x="161" y="673"/>
                  </a:lnTo>
                  <a:lnTo>
                    <a:pt x="163" y="671"/>
                  </a:lnTo>
                  <a:lnTo>
                    <a:pt x="164" y="668"/>
                  </a:lnTo>
                  <a:lnTo>
                    <a:pt x="165" y="665"/>
                  </a:lnTo>
                  <a:lnTo>
                    <a:pt x="165" y="662"/>
                  </a:lnTo>
                  <a:lnTo>
                    <a:pt x="165" y="15"/>
                  </a:lnTo>
                  <a:lnTo>
                    <a:pt x="165" y="12"/>
                  </a:lnTo>
                  <a:lnTo>
                    <a:pt x="164" y="9"/>
                  </a:lnTo>
                  <a:lnTo>
                    <a:pt x="163" y="7"/>
                  </a:lnTo>
                  <a:lnTo>
                    <a:pt x="161" y="5"/>
                  </a:lnTo>
                  <a:lnTo>
                    <a:pt x="159" y="2"/>
                  </a:lnTo>
                  <a:lnTo>
                    <a:pt x="157" y="1"/>
                  </a:lnTo>
                  <a:lnTo>
                    <a:pt x="153" y="0"/>
                  </a:lnTo>
                  <a:lnTo>
                    <a:pt x="150" y="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373" y="1468310"/>
            <a:ext cx="407859" cy="526937"/>
          </a:xfrm>
          <a:prstGeom prst="rect">
            <a:avLst/>
          </a:prstGeom>
        </p:spPr>
      </p:pic>
      <p:sp>
        <p:nvSpPr>
          <p:cNvPr id="117" name="Title 3">
            <a:extLst>
              <a:ext uri="{FF2B5EF4-FFF2-40B4-BE49-F238E27FC236}">
                <a16:creationId xmlns:a16="http://schemas.microsoft.com/office/drawing/2014/main" id="{8191E5CA-43C6-4D24-A9CC-437F8980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44" y="229210"/>
            <a:ext cx="10879511" cy="689628"/>
          </a:xfrm>
        </p:spPr>
        <p:txBody>
          <a:bodyPr>
            <a:normAutofit/>
          </a:bodyPr>
          <a:lstStyle/>
          <a:p>
            <a:pPr algn="ctr"/>
            <a:r>
              <a:rPr lang="en-GB" sz="3600" b="1" cap="none" dirty="0">
                <a:solidFill>
                  <a:srgbClr val="0000FF"/>
                </a:solidFill>
                <a:latin typeface="Calibri" panose="020F0502020204030204" pitchFamily="34" charset="0"/>
              </a:rPr>
              <a:t>Our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908DE9-7DCC-4A50-938F-73F66C625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214" y="1167683"/>
            <a:ext cx="4456679" cy="445667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E23645B-2DE1-8A66-04BA-DF6C9F597B37}"/>
              </a:ext>
            </a:extLst>
          </p:cNvPr>
          <p:cNvGrpSpPr/>
          <p:nvPr/>
        </p:nvGrpSpPr>
        <p:grpSpPr>
          <a:xfrm>
            <a:off x="4779110" y="5748537"/>
            <a:ext cx="2889759" cy="880124"/>
            <a:chOff x="118210" y="5117893"/>
            <a:chExt cx="2889759" cy="88012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4B9FC8-B59C-EAF9-F5FA-98D4C52A808C}"/>
                </a:ext>
              </a:extLst>
            </p:cNvPr>
            <p:cNvSpPr txBox="1"/>
            <p:nvPr/>
          </p:nvSpPr>
          <p:spPr>
            <a:xfrm>
              <a:off x="118210" y="5117893"/>
              <a:ext cx="2889759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b="1" dirty="0">
                  <a:solidFill>
                    <a:srgbClr val="FF2600"/>
                  </a:solidFill>
                  <a:latin typeface="Calibri" panose="020F0502020204030204" pitchFamily="34" charset="0"/>
                  <a:cs typeface="Segoe UI" panose="020B0502040204020203" pitchFamily="34" charset="0"/>
                </a:rPr>
                <a:t>Our Unique </a:t>
              </a:r>
              <a:r>
                <a:rPr lang="en-US" b="1" dirty="0" err="1">
                  <a:solidFill>
                    <a:srgbClr val="FF2600"/>
                  </a:solidFill>
                  <a:latin typeface="Calibri" panose="020F0502020204030204" pitchFamily="34" charset="0"/>
                  <a:cs typeface="Segoe UI" panose="020B0502040204020203" pitchFamily="34" charset="0"/>
                </a:rPr>
                <a:t>BioResource</a:t>
              </a:r>
              <a:endParaRPr lang="en-US" b="1" dirty="0">
                <a:solidFill>
                  <a:srgbClr val="FF2600"/>
                </a:solidFill>
                <a:latin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8E56EF1-E122-5A3E-5739-95271D771E32}"/>
                </a:ext>
              </a:extLst>
            </p:cNvPr>
            <p:cNvSpPr txBox="1"/>
            <p:nvPr/>
          </p:nvSpPr>
          <p:spPr>
            <a:xfrm>
              <a:off x="188482" y="5474797"/>
              <a:ext cx="2793919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IBD Gut Pipeline</a:t>
              </a:r>
            </a:p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Multi-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omic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Segoe UI Semibold" panose="020B0702040204020203" pitchFamily="34" charset="0"/>
                </a:rPr>
                <a:t> + Metadata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B0A4C512-FA50-45D7-91D0-7D7967B24145}"/>
              </a:ext>
            </a:extLst>
          </p:cNvPr>
          <p:cNvSpPr txBox="1"/>
          <p:nvPr/>
        </p:nvSpPr>
        <p:spPr>
          <a:xfrm>
            <a:off x="733976" y="2964805"/>
            <a:ext cx="10911486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~2000 patients have taken part 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</a:rPr>
              <a:t>in our research since 2019!</a:t>
            </a:r>
          </a:p>
        </p:txBody>
      </p:sp>
    </p:spTree>
    <p:extLst>
      <p:ext uri="{BB962C8B-B14F-4D97-AF65-F5344CB8AC3E}">
        <p14:creationId xmlns:p14="http://schemas.microsoft.com/office/powerpoint/2010/main" val="28564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9420" y="1301016"/>
            <a:ext cx="2359462" cy="132751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3" y="0"/>
                </a:lnTo>
                <a:lnTo>
                  <a:pt x="3539193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 rot="-5820136">
            <a:off x="10606335" y="-593311"/>
            <a:ext cx="2398563" cy="27432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 flipH="1">
            <a:off x="-1824146" y="-336463"/>
            <a:ext cx="3648293" cy="2044525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5" name="Group 5"/>
          <p:cNvGrpSpPr/>
          <p:nvPr/>
        </p:nvGrpSpPr>
        <p:grpSpPr>
          <a:xfrm>
            <a:off x="1126274" y="331219"/>
            <a:ext cx="2938667" cy="293866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93"/>
                </a:lnSpc>
              </a:pPr>
              <a:r>
                <a:rPr lang="en-US" sz="2066" b="1" dirty="0">
                  <a:latin typeface="Canva Sans Bold"/>
                  <a:ea typeface="Canva Sans Bold"/>
                  <a:cs typeface="Canva Sans Bold"/>
                  <a:sym typeface="Canva Sans Bold"/>
                </a:rPr>
                <a:t>Quality of Life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22858" y="4800600"/>
            <a:ext cx="2057400" cy="20574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514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59"/>
                </a:lnSpc>
              </a:pPr>
              <a:r>
                <a:rPr lang="en-US" sz="13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Awareness and Knowledge about IBD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486869" y="350633"/>
            <a:ext cx="7705131" cy="90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00" b="1" dirty="0">
                <a:solidFill>
                  <a:srgbClr val="593EA1"/>
                </a:solidFill>
                <a:latin typeface="Bubblebody Neue Bold"/>
                <a:ea typeface="Bubblebody Neue Bold"/>
                <a:cs typeface="Bubblebody Neue Bold"/>
                <a:sym typeface="Bubblebody Neue Bold"/>
              </a:rPr>
              <a:t>Priorities</a:t>
            </a:r>
            <a:endParaRPr lang="en-US" sz="5334" b="1" dirty="0">
              <a:solidFill>
                <a:srgbClr val="593EA1"/>
              </a:solidFill>
              <a:latin typeface="Bubblebody Neue Bold"/>
              <a:ea typeface="Bubblebody Neue Bold"/>
              <a:cs typeface="Bubblebody Neue Bold"/>
              <a:sym typeface="Bubblebody Neue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863776" y="2988367"/>
            <a:ext cx="2196790" cy="21967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Mental Health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89036" y="793061"/>
            <a:ext cx="2333211" cy="233321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What Does ‘Remission’ Mean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93547" y="2988367"/>
            <a:ext cx="2057400" cy="20574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59"/>
                </a:lnSpc>
              </a:pPr>
              <a:r>
                <a:rPr lang="en-US" sz="13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Extraintestinal Manifestations of IBD Symptoms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33447" y="1800552"/>
            <a:ext cx="1816831" cy="18168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Impact of Additional Conditions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0" y="2988367"/>
            <a:ext cx="2252547" cy="225254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80454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6"/>
                </a:lnSpc>
              </a:pPr>
              <a:r>
                <a:rPr lang="en-US" sz="1533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Cost of and Access to Care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64137" y="4800600"/>
            <a:ext cx="2057400" cy="20574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8354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r>
                <a:rPr lang="en-US" sz="1333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Self-Management of IBD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763959" y="3744383"/>
            <a:ext cx="1754923" cy="175492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Women’s Health and Reproduction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522247" y="5146552"/>
            <a:ext cx="1714935" cy="171493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Exhaustion and Fatigue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794776" y="5348868"/>
            <a:ext cx="1509132" cy="150913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50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Experience with Stomas</a:t>
              </a:r>
              <a:endParaRPr lang="en-US" sz="145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860762" y="3839737"/>
            <a:ext cx="1509132" cy="1509132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Body Image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705247" y="5438788"/>
            <a:ext cx="1329292" cy="132929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9AD3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r>
                <a:rPr lang="en-US" sz="1466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Age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3435" y="546100"/>
            <a:ext cx="7705131" cy="90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00" b="1" dirty="0">
                <a:solidFill>
                  <a:srgbClr val="593EA1"/>
                </a:solidFill>
                <a:latin typeface="Bubblebody Neue Bold"/>
                <a:ea typeface="Bubblebody Neue Bold"/>
                <a:cs typeface="Bubblebody Neue Bold"/>
                <a:sym typeface="Bubblebody Neue Bold"/>
              </a:rPr>
              <a:t>What did we learn?</a:t>
            </a:r>
            <a:endParaRPr lang="en-US" sz="5334" b="1" dirty="0">
              <a:solidFill>
                <a:srgbClr val="593EA1"/>
              </a:solidFill>
              <a:latin typeface="Bubblebody Neue Bold"/>
              <a:ea typeface="Bubblebody Neue Bold"/>
              <a:cs typeface="Bubblebody Neue Bold"/>
              <a:sym typeface="Bubblebody Neue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430906" y="6105825"/>
            <a:ext cx="2359462" cy="132751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3" y="0"/>
                </a:lnTo>
                <a:lnTo>
                  <a:pt x="3539193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>
            <a:off x="10203970" y="-697021"/>
            <a:ext cx="4876800" cy="2411169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/>
          <p:cNvSpPr/>
          <p:nvPr/>
        </p:nvSpPr>
        <p:spPr>
          <a:xfrm>
            <a:off x="-1971809" y="-330377"/>
            <a:ext cx="3648293" cy="2044525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TextBox 6"/>
          <p:cNvSpPr txBox="1"/>
          <p:nvPr/>
        </p:nvSpPr>
        <p:spPr>
          <a:xfrm>
            <a:off x="1204702" y="1766685"/>
            <a:ext cx="10084521" cy="404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  <a:sym typeface="Canva Sans"/>
              </a:rPr>
              <a:t>Contributing your experience to clinical-research is worthwhile </a:t>
            </a: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  <a:sym typeface="Canva Sans"/>
              </a:rPr>
              <a:t>The value of the patient voice and PPI groups </a:t>
            </a:r>
            <a:endParaRPr lang="en-US" sz="2500" dirty="0">
              <a:latin typeface="Arial"/>
              <a:cs typeface="Arial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Interconnected issues of Wellbeing and IBD</a:t>
            </a:r>
            <a:endParaRPr lang="en-US" sz="2500" dirty="0">
              <a:latin typeface="Arial"/>
              <a:cs typeface="Arial"/>
              <a:sym typeface="Canva Sans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Reflections from the PPI group on the process itself</a:t>
            </a:r>
            <a:endParaRPr lang="en-US" sz="2500" dirty="0">
              <a:latin typeface="Arial"/>
              <a:cs typeface="Arial"/>
              <a:sym typeface="Canva Sans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Transferability to other groups</a:t>
            </a:r>
            <a:endParaRPr lang="en-US" sz="2500" dirty="0">
              <a:latin typeface="Arial"/>
              <a:cs typeface="Arial"/>
              <a:sym typeface="Canva Sans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There is always more to understand..</a:t>
            </a:r>
            <a:endParaRPr lang="en-US" sz="2500" dirty="0">
              <a:latin typeface="Arial"/>
              <a:cs typeface="Arial"/>
              <a:sym typeface="Canva Sans"/>
            </a:endParaRPr>
          </a:p>
          <a:p>
            <a:pPr marL="608965" lvl="1" indent="-342900">
              <a:lnSpc>
                <a:spcPts val="3454"/>
              </a:lnSpc>
              <a:buFont typeface="Arial"/>
              <a:buChar char="•"/>
            </a:pPr>
            <a:r>
              <a:rPr lang="en-US" sz="2500" dirty="0">
                <a:latin typeface="Arial"/>
                <a:cs typeface="Arial"/>
                <a:sym typeface="Canva Sans"/>
              </a:rPr>
              <a:t>Priorities for research, but what now?</a:t>
            </a:r>
            <a:endParaRPr lang="en-US" sz="2500" dirty="0">
              <a:latin typeface="Arial"/>
              <a:cs typeface="Arial"/>
            </a:endParaRPr>
          </a:p>
          <a:p>
            <a:pPr>
              <a:lnSpc>
                <a:spcPts val="3936"/>
              </a:lnSpc>
            </a:pPr>
            <a:endParaRPr lang="en-US" sz="2199">
              <a:latin typeface="Canva Sans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C26DF8-BBA0-CF9D-3742-338EF5C2E7B1}"/>
              </a:ext>
            </a:extLst>
          </p:cNvPr>
          <p:cNvSpPr txBox="1">
            <a:spLocks/>
          </p:cNvSpPr>
          <p:nvPr/>
        </p:nvSpPr>
        <p:spPr>
          <a:xfrm>
            <a:off x="465733" y="1635763"/>
            <a:ext cx="11070022" cy="3897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Two papers in Jan 2025: One Clinician-led and another, Patient-led….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Molly and team’s paper is outstanding and vividly novel, ‘not seen before!’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With the ‘soul of the patients’, written by the patients and for all.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Next step?......Totally new. 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855788E-6A37-4983-98DA-C1DC6005E200}"/>
              </a:ext>
            </a:extLst>
          </p:cNvPr>
          <p:cNvSpPr txBox="1">
            <a:spLocks/>
          </p:cNvSpPr>
          <p:nvPr/>
        </p:nvSpPr>
        <p:spPr>
          <a:xfrm>
            <a:off x="656244" y="636834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Final thoughts</a:t>
            </a:r>
          </a:p>
        </p:txBody>
      </p:sp>
      <p:pic>
        <p:nvPicPr>
          <p:cNvPr id="6" name="Picture 2" descr="Roadway into the Horizon image - Free stock photo - Public Domain photo ...">
            <a:extLst>
              <a:ext uri="{FF2B5EF4-FFF2-40B4-BE49-F238E27FC236}">
                <a16:creationId xmlns:a16="http://schemas.microsoft.com/office/drawing/2014/main" id="{330B3AF2-7E4E-49CB-B133-2F2E58F1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503" y="4467676"/>
            <a:ext cx="3402822" cy="22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855788E-6A37-4983-98DA-C1DC6005E200}"/>
              </a:ext>
            </a:extLst>
          </p:cNvPr>
          <p:cNvSpPr txBox="1">
            <a:spLocks/>
          </p:cNvSpPr>
          <p:nvPr/>
        </p:nvSpPr>
        <p:spPr>
          <a:xfrm>
            <a:off x="656245" y="2510022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0000FF"/>
                </a:solidFill>
                <a:latin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9911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5C98DE4-D831-0E71-B585-37F7A717FBA1}"/>
              </a:ext>
            </a:extLst>
          </p:cNvPr>
          <p:cNvSpPr txBox="1">
            <a:spLocks/>
          </p:cNvSpPr>
          <p:nvPr/>
        </p:nvSpPr>
        <p:spPr>
          <a:xfrm>
            <a:off x="656244" y="290960"/>
            <a:ext cx="8754485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latin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EA62AE-7ADE-A13D-6835-CE66DA6EBE65}"/>
              </a:ext>
            </a:extLst>
          </p:cNvPr>
          <p:cNvSpPr txBox="1">
            <a:spLocks/>
          </p:cNvSpPr>
          <p:nvPr/>
        </p:nvSpPr>
        <p:spPr>
          <a:xfrm>
            <a:off x="465733" y="1635764"/>
            <a:ext cx="11001053" cy="33776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What is the impact or relevance to the patient?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Do they even know or care?</a:t>
            </a:r>
          </a:p>
          <a:p>
            <a:pPr>
              <a:lnSpc>
                <a:spcPct val="100000"/>
              </a:lnSpc>
            </a:pPr>
            <a:endParaRPr lang="en-GB" sz="2400" b="1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What do I actually do to engage and involve patients?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/>
              </a:rPr>
              <a:t>I had no idea!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49B0DF-DB88-417A-8BB0-BABF47CC7CAF}"/>
              </a:ext>
            </a:extLst>
          </p:cNvPr>
          <p:cNvSpPr txBox="1">
            <a:spLocks/>
          </p:cNvSpPr>
          <p:nvPr/>
        </p:nvSpPr>
        <p:spPr>
          <a:xfrm>
            <a:off x="656244" y="636834"/>
            <a:ext cx="10879511" cy="689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How I became involved in Patient Involvement and Engagement work</a:t>
            </a:r>
          </a:p>
        </p:txBody>
      </p:sp>
    </p:spTree>
    <p:extLst>
      <p:ext uri="{BB962C8B-B14F-4D97-AF65-F5344CB8AC3E}">
        <p14:creationId xmlns:p14="http://schemas.microsoft.com/office/powerpoint/2010/main" val="1481974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D746F-D1A7-449D-8B05-3B6F80351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9759" y="913815"/>
            <a:ext cx="2867742" cy="4801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03257-2585-408B-B970-B64BF7971F91}"/>
              </a:ext>
            </a:extLst>
          </p:cNvPr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66" y="308296"/>
            <a:ext cx="2396356" cy="2506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697CD-C901-46C1-B1A4-07DD0DE9A3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0061" y="2001516"/>
            <a:ext cx="4110681" cy="3751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9AD5D-097F-6FDE-7CCB-A403C8FDCEFD}"/>
              </a:ext>
            </a:extLst>
          </p:cNvPr>
          <p:cNvSpPr txBox="1"/>
          <p:nvPr/>
        </p:nvSpPr>
        <p:spPr>
          <a:xfrm>
            <a:off x="3386329" y="438147"/>
            <a:ext cx="537814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Our 1</a:t>
            </a:r>
            <a:r>
              <a:rPr lang="en-US" sz="3600" b="1" baseline="30000" dirty="0">
                <a:latin typeface="Calibri" panose="020F0502020204030204" pitchFamily="34" charset="0"/>
              </a:rPr>
              <a:t>st</a:t>
            </a:r>
            <a:r>
              <a:rPr lang="en-US" sz="3600" b="1" dirty="0">
                <a:latin typeface="Calibri" panose="020F0502020204030204" pitchFamily="34" charset="0"/>
              </a:rPr>
              <a:t> Patient Group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‘They came to me!’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EE5E1-0F46-814B-C3A2-57149E524547}"/>
              </a:ext>
            </a:extLst>
          </p:cNvPr>
          <p:cNvSpPr txBox="1"/>
          <p:nvPr/>
        </p:nvSpPr>
        <p:spPr>
          <a:xfrm>
            <a:off x="1482097" y="2848881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Jon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C1C28-6D66-D335-5117-40A02436C2B8}"/>
              </a:ext>
            </a:extLst>
          </p:cNvPr>
          <p:cNvSpPr txBox="1"/>
          <p:nvPr/>
        </p:nvSpPr>
        <p:spPr>
          <a:xfrm>
            <a:off x="5688029" y="5759125"/>
            <a:ext cx="10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Molly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CCAC9-F9CA-D5FA-6FDB-4EE88F65621E}"/>
              </a:ext>
            </a:extLst>
          </p:cNvPr>
          <p:cNvSpPr txBox="1"/>
          <p:nvPr/>
        </p:nvSpPr>
        <p:spPr>
          <a:xfrm>
            <a:off x="9879608" y="5722617"/>
            <a:ext cx="1048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Kris G</a:t>
            </a:r>
          </a:p>
        </p:txBody>
      </p:sp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18C3C75-164A-6898-E937-7C94DBAEF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877" y="3562080"/>
            <a:ext cx="2008697" cy="2523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92123-AB24-CD91-0799-B14F51AA4F70}"/>
              </a:ext>
            </a:extLst>
          </p:cNvPr>
          <p:cNvSpPr txBox="1"/>
          <p:nvPr/>
        </p:nvSpPr>
        <p:spPr>
          <a:xfrm>
            <a:off x="1575724" y="6085127"/>
            <a:ext cx="1133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Kris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CF496-8C2E-3522-8129-780A531558F0}"/>
              </a:ext>
            </a:extLst>
          </p:cNvPr>
          <p:cNvSpPr txBox="1"/>
          <p:nvPr/>
        </p:nvSpPr>
        <p:spPr>
          <a:xfrm>
            <a:off x="11104887" y="630610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19922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A651E-4867-4DE0-B4CB-C1BD50C5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159" y="0"/>
            <a:ext cx="801168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B4CA6-A678-46D8-9071-88897946FEC2}"/>
              </a:ext>
            </a:extLst>
          </p:cNvPr>
          <p:cNvGrpSpPr/>
          <p:nvPr/>
        </p:nvGrpSpPr>
        <p:grpSpPr>
          <a:xfrm>
            <a:off x="435566" y="4901342"/>
            <a:ext cx="10909062" cy="1752845"/>
            <a:chOff x="435566" y="4901342"/>
            <a:chExt cx="10909062" cy="17528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9C3614-01B6-48C4-AA17-2708C163C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566" y="5453349"/>
              <a:ext cx="2596813" cy="12008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E187EA-EF95-49D6-9AAA-DC98F4316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2731" y="4901342"/>
              <a:ext cx="1771897" cy="17528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6DB5C8-EDFA-411A-9C14-2A07E5A8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7763" y="5258822"/>
              <a:ext cx="2118418" cy="13953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DA5D27-1C28-477F-AF14-9C56CE737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3295" y="5478137"/>
              <a:ext cx="3372321" cy="100979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257E34-709D-4FD0-8C51-D426685C6EA4}"/>
              </a:ext>
            </a:extLst>
          </p:cNvPr>
          <p:cNvSpPr txBox="1"/>
          <p:nvPr/>
        </p:nvSpPr>
        <p:spPr>
          <a:xfrm>
            <a:off x="3406928" y="370072"/>
            <a:ext cx="5378143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And today!</a:t>
            </a:r>
          </a:p>
        </p:txBody>
      </p:sp>
    </p:spTree>
    <p:extLst>
      <p:ext uri="{BB962C8B-B14F-4D97-AF65-F5344CB8AC3E}">
        <p14:creationId xmlns:p14="http://schemas.microsoft.com/office/powerpoint/2010/main" val="2717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8B19C-FBC6-4096-8AEB-58C5F2199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4450"/>
            <a:ext cx="12167143" cy="4229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0C446-F07B-1C74-B3C3-47DD65DC1350}"/>
              </a:ext>
            </a:extLst>
          </p:cNvPr>
          <p:cNvSpPr txBox="1"/>
          <p:nvPr/>
        </p:nvSpPr>
        <p:spPr>
          <a:xfrm>
            <a:off x="170688" y="290537"/>
            <a:ext cx="1174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Breaking down the </a:t>
            </a:r>
            <a:r>
              <a:rPr lang="en-US" sz="3600" b="1" dirty="0">
                <a:solidFill>
                  <a:srgbClr val="FF40FF"/>
                </a:solidFill>
                <a:latin typeface="Calibri" panose="020F0502020204030204" pitchFamily="34" charset="0"/>
              </a:rPr>
              <a:t>stigma</a:t>
            </a:r>
            <a:r>
              <a:rPr lang="en-US" sz="3600" b="1" dirty="0">
                <a:latin typeface="Calibri" panose="020F0502020204030204" pitchFamily="34" charset="0"/>
              </a:rPr>
              <a:t> about talking about bowels!</a:t>
            </a:r>
          </a:p>
        </p:txBody>
      </p:sp>
      <p:pic>
        <p:nvPicPr>
          <p:cNvPr id="9220" name="Picture 4" descr="The Free Edinburgh Fringe Festival 2023: Performer Downloads">
            <a:extLst>
              <a:ext uri="{FF2B5EF4-FFF2-40B4-BE49-F238E27FC236}">
                <a16:creationId xmlns:a16="http://schemas.microsoft.com/office/drawing/2014/main" id="{923A90AA-CD90-F536-E6E9-D76B09B6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4945" y="5560731"/>
            <a:ext cx="2603148" cy="12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9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A8C853-83E1-EED8-8C45-DEAB8E62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92" y="-11151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15AA-10C2-7042-A4D4-DBACC89526A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6D518-C74B-76BF-3AB2-115792594B76}"/>
              </a:ext>
            </a:extLst>
          </p:cNvPr>
          <p:cNvSpPr txBox="1"/>
          <p:nvPr/>
        </p:nvSpPr>
        <p:spPr>
          <a:xfrm>
            <a:off x="1717960" y="5831939"/>
            <a:ext cx="6607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2 Sell-Out Fringe Shows!!!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9BB33DA-36AD-D7CB-2091-E25177A4D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-11151"/>
            <a:ext cx="6037690" cy="5157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708" y="2919341"/>
            <a:ext cx="3169644" cy="39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5BDEE-A397-4ED2-A354-F01F8267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84" y="0"/>
            <a:ext cx="420736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5FCB1-8E90-4EB0-8272-C57A9FE8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21" y="1608462"/>
            <a:ext cx="6426504" cy="481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185BB-A781-440B-86AD-E4DE79CFC7B3}"/>
              </a:ext>
            </a:extLst>
          </p:cNvPr>
          <p:cNvSpPr txBox="1"/>
          <p:nvPr/>
        </p:nvSpPr>
        <p:spPr>
          <a:xfrm>
            <a:off x="4737252" y="125284"/>
            <a:ext cx="7075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‘Our Lives with IBD’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</a:rPr>
              <a:t>Edinburgh Science Festival 2004</a:t>
            </a:r>
          </a:p>
        </p:txBody>
      </p:sp>
    </p:spTree>
    <p:extLst>
      <p:ext uri="{BB962C8B-B14F-4D97-AF65-F5344CB8AC3E}">
        <p14:creationId xmlns:p14="http://schemas.microsoft.com/office/powerpoint/2010/main" val="221606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5C98DE4-D831-0E71-B585-37F7A717FBA1}"/>
              </a:ext>
            </a:extLst>
          </p:cNvPr>
          <p:cNvSpPr txBox="1">
            <a:spLocks/>
          </p:cNvSpPr>
          <p:nvPr/>
        </p:nvSpPr>
        <p:spPr>
          <a:xfrm>
            <a:off x="599722" y="201476"/>
            <a:ext cx="8754485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dirty="0">
              <a:latin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EA62AE-7ADE-A13D-6835-CE66DA6EBE65}"/>
              </a:ext>
            </a:extLst>
          </p:cNvPr>
          <p:cNvSpPr txBox="1">
            <a:spLocks/>
          </p:cNvSpPr>
          <p:nvPr/>
        </p:nvSpPr>
        <p:spPr>
          <a:xfrm>
            <a:off x="511194" y="1527039"/>
            <a:ext cx="11001053" cy="270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MARVEL clinical trial – Mitochondrial antioxidants in UC (</a:t>
            </a: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  <a:hlinkClick r:id="rId2"/>
              </a:rPr>
              <a:t>www.marvelstudy.uk</a:t>
            </a: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MUSIC – Mitochondrial DAMPs biomarkers in IBD (</a:t>
            </a: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  <a:hlinkClick r:id="rId3"/>
              </a:rPr>
              <a:t>www.musicstudy.uk</a:t>
            </a: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/>
              </a:rPr>
              <a:t>FATE-CD – PET/MRI scanning to detect/measure ‘scarring’ (fibrosis) Crohn’s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IBD Sense – Granzyme B biomarker in IBD 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latin typeface="Calibri" panose="020F0502020204030204" pitchFamily="34" charset="0"/>
                <a:ea typeface="Calibri"/>
                <a:cs typeface="Calibri"/>
              </a:rPr>
              <a:t>MiniMUSIC – Paediatric Crohn’s mitochondrial DNA</a:t>
            </a:r>
            <a:endParaRPr lang="en-GB" sz="2400" dirty="0">
              <a:latin typeface="Calibri" panose="020F0502020204030204" pitchFamily="34" charset="0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54975-71D6-B9C6-DA4E-988E020D6B36}"/>
              </a:ext>
            </a:extLst>
          </p:cNvPr>
          <p:cNvSpPr txBox="1"/>
          <p:nvPr/>
        </p:nvSpPr>
        <p:spPr>
          <a:xfrm>
            <a:off x="9948357" y="6211614"/>
            <a:ext cx="144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2023-present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2471B99-67B3-4D7C-938C-51E09DC5728A}"/>
              </a:ext>
            </a:extLst>
          </p:cNvPr>
          <p:cNvSpPr txBox="1">
            <a:spLocks/>
          </p:cNvSpPr>
          <p:nvPr/>
        </p:nvSpPr>
        <p:spPr>
          <a:xfrm>
            <a:off x="656244" y="437586"/>
            <a:ext cx="10879511" cy="6896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0000FF"/>
                </a:solidFill>
                <a:latin typeface="Calibri" panose="020F0502020204030204" pitchFamily="34" charset="0"/>
              </a:rPr>
              <a:t>Patient involvement impact on our research: Some recent examples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E95400-5237-4DE1-9223-AB65AEA18E84}"/>
              </a:ext>
            </a:extLst>
          </p:cNvPr>
          <p:cNvSpPr txBox="1">
            <a:spLocks/>
          </p:cNvSpPr>
          <p:nvPr/>
        </p:nvSpPr>
        <p:spPr>
          <a:xfrm>
            <a:off x="656244" y="4494069"/>
            <a:ext cx="11001053" cy="957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/>
              </a:rPr>
              <a:t>Patients providing input and direction, ~£10 million funding from UKRI/MRC, Wellcome, Helmsley Trust, CCUK, Chief Scientist Office. </a:t>
            </a:r>
          </a:p>
        </p:txBody>
      </p:sp>
    </p:spTree>
    <p:extLst>
      <p:ext uri="{BB962C8B-B14F-4D97-AF65-F5344CB8AC3E}">
        <p14:creationId xmlns:p14="http://schemas.microsoft.com/office/powerpoint/2010/main" val="14568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874</Words>
  <Application>Microsoft Macintosh PowerPoint</Application>
  <PresentationFormat>Widescreen</PresentationFormat>
  <Paragraphs>163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Bubblebody Neue Bold</vt:lpstr>
      <vt:lpstr>Calibri</vt:lpstr>
      <vt:lpstr>Canva Sans</vt:lpstr>
      <vt:lpstr>Canva Sans Bold</vt:lpstr>
      <vt:lpstr>Office Theme</vt:lpstr>
      <vt:lpstr>think-cell Slide</vt:lpstr>
      <vt:lpstr>Prism 10</vt:lpstr>
      <vt:lpstr>Handing over the reins of research to the patients:  Our journey to 100% patient-led research</vt:lpstr>
      <vt:lpstr>Our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Gwo-Tzer Ho</dc:creator>
  <cp:lastModifiedBy>Shaun Chuah</cp:lastModifiedBy>
  <cp:revision>271</cp:revision>
  <dcterms:created xsi:type="dcterms:W3CDTF">2024-05-17T09:12:59Z</dcterms:created>
  <dcterms:modified xsi:type="dcterms:W3CDTF">2025-01-04T14:09:22Z</dcterms:modified>
</cp:coreProperties>
</file>